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9" r:id="rId1"/>
  </p:sldMasterIdLst>
  <p:notesMasterIdLst>
    <p:notesMasterId r:id="rId41"/>
  </p:notesMasterIdLst>
  <p:handoutMasterIdLst>
    <p:handoutMasterId r:id="rId42"/>
  </p:handoutMasterIdLst>
  <p:sldIdLst>
    <p:sldId id="256" r:id="rId2"/>
    <p:sldId id="412" r:id="rId3"/>
    <p:sldId id="414" r:id="rId4"/>
    <p:sldId id="415" r:id="rId5"/>
    <p:sldId id="416" r:id="rId6"/>
    <p:sldId id="417" r:id="rId7"/>
    <p:sldId id="418" r:id="rId8"/>
    <p:sldId id="419" r:id="rId9"/>
    <p:sldId id="420" r:id="rId10"/>
    <p:sldId id="421" r:id="rId11"/>
    <p:sldId id="422" r:id="rId12"/>
    <p:sldId id="423" r:id="rId13"/>
    <p:sldId id="435" r:id="rId14"/>
    <p:sldId id="425" r:id="rId15"/>
    <p:sldId id="426" r:id="rId16"/>
    <p:sldId id="427" r:id="rId17"/>
    <p:sldId id="428" r:id="rId18"/>
    <p:sldId id="429" r:id="rId19"/>
    <p:sldId id="430" r:id="rId20"/>
    <p:sldId id="433" r:id="rId21"/>
    <p:sldId id="434" r:id="rId22"/>
    <p:sldId id="446" r:id="rId23"/>
    <p:sldId id="443" r:id="rId24"/>
    <p:sldId id="444" r:id="rId25"/>
    <p:sldId id="447" r:id="rId26"/>
    <p:sldId id="448" r:id="rId27"/>
    <p:sldId id="449" r:id="rId28"/>
    <p:sldId id="450" r:id="rId29"/>
    <p:sldId id="451" r:id="rId30"/>
    <p:sldId id="452" r:id="rId31"/>
    <p:sldId id="453" r:id="rId32"/>
    <p:sldId id="454" r:id="rId33"/>
    <p:sldId id="455" r:id="rId34"/>
    <p:sldId id="456" r:id="rId35"/>
    <p:sldId id="457" r:id="rId36"/>
    <p:sldId id="458" r:id="rId37"/>
    <p:sldId id="459" r:id="rId38"/>
    <p:sldId id="460" r:id="rId39"/>
    <p:sldId id="461" r:id="rId40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ＭＳ Ｐゴシック" charset="0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ＭＳ Ｐゴシック" charset="0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ＭＳ Ｐゴシック" charset="0"/>
        <a:cs typeface="+mn-cs"/>
      </a:defRPr>
    </a:lvl5pPr>
    <a:lvl6pPr marL="2286000" algn="l" defTabSz="457200" rtl="0" eaLnBrk="1" latinLnBrk="0" hangingPunct="1">
      <a:defRPr sz="1600" kern="1200">
        <a:solidFill>
          <a:schemeClr val="tx1"/>
        </a:solidFill>
        <a:latin typeface="Arial" charset="0"/>
        <a:ea typeface="ＭＳ Ｐゴシック" charset="0"/>
        <a:cs typeface="+mn-cs"/>
      </a:defRPr>
    </a:lvl6pPr>
    <a:lvl7pPr marL="2743200" algn="l" defTabSz="457200" rtl="0" eaLnBrk="1" latinLnBrk="0" hangingPunct="1">
      <a:defRPr sz="1600" kern="1200">
        <a:solidFill>
          <a:schemeClr val="tx1"/>
        </a:solidFill>
        <a:latin typeface="Arial" charset="0"/>
        <a:ea typeface="ＭＳ Ｐゴシック" charset="0"/>
        <a:cs typeface="+mn-cs"/>
      </a:defRPr>
    </a:lvl7pPr>
    <a:lvl8pPr marL="3200400" algn="l" defTabSz="457200" rtl="0" eaLnBrk="1" latinLnBrk="0" hangingPunct="1">
      <a:defRPr sz="1600" kern="1200">
        <a:solidFill>
          <a:schemeClr val="tx1"/>
        </a:solidFill>
        <a:latin typeface="Arial" charset="0"/>
        <a:ea typeface="ＭＳ Ｐゴシック" charset="0"/>
        <a:cs typeface="+mn-cs"/>
      </a:defRPr>
    </a:lvl8pPr>
    <a:lvl9pPr marL="3657600" algn="l" defTabSz="457200" rtl="0" eaLnBrk="1" latinLnBrk="0" hangingPunct="1">
      <a:defRPr sz="1600" kern="1200">
        <a:solidFill>
          <a:schemeClr val="tx1"/>
        </a:solidFill>
        <a:latin typeface="Arial" charset="0"/>
        <a:ea typeface="ＭＳ Ｐゴシック" charset="0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3C00"/>
    <a:srgbClr val="FFF1E4"/>
    <a:srgbClr val="FFE5CB"/>
    <a:srgbClr val="66CCFF"/>
    <a:srgbClr val="A40000"/>
    <a:srgbClr val="0033CC"/>
    <a:srgbClr val="CC99FF"/>
    <a:srgbClr val="99FF66"/>
    <a:srgbClr val="6699FF"/>
    <a:srgbClr val="0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7172" autoAdjust="0"/>
    <p:restoredTop sz="98450" autoAdjust="0"/>
  </p:normalViewPr>
  <p:slideViewPr>
    <p:cSldViewPr>
      <p:cViewPr varScale="1">
        <p:scale>
          <a:sx n="133" d="100"/>
          <a:sy n="133" d="100"/>
        </p:scale>
        <p:origin x="-544" y="-104"/>
      </p:cViewPr>
      <p:guideLst>
        <p:guide orient="horz" pos="2160"/>
        <p:guide pos="2822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0" d="100"/>
        <a:sy n="150" d="100"/>
      </p:scale>
      <p:origin x="0" y="7496"/>
    </p:cViewPr>
  </p:sorterViewPr>
  <p:gridSpacing cx="91439" cy="91439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heme" Target="theme/theme1.xml"/><Relationship Id="rId47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notesMaster" Target="notesMasters/notesMaster1.xml"/><Relationship Id="rId42" Type="http://schemas.openxmlformats.org/officeDocument/2006/relationships/handoutMaster" Target="handoutMasters/handoutMaster1.xml"/><Relationship Id="rId43" Type="http://schemas.openxmlformats.org/officeDocument/2006/relationships/printerSettings" Target="printerSettings/printerSettings1.bin"/><Relationship Id="rId44" Type="http://schemas.openxmlformats.org/officeDocument/2006/relationships/presProps" Target="presProps.xml"/><Relationship Id="rId45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172681-C581-F644-AAF5-C092E01AA013}" type="datetimeFigureOut">
              <a:rPr lang="en-US" smtClean="0"/>
              <a:t>2/5/15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A581D9-7090-374C-A542-C325CF1D3F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20066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endParaRPr lang="en-US"/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endParaRPr lang="en-US"/>
          </a:p>
        </p:txBody>
      </p:sp>
      <p:sp>
        <p:nvSpPr>
          <p:cNvPr id="3277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327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27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endParaRPr lang="en-US"/>
          </a:p>
        </p:txBody>
      </p:sp>
      <p:sp>
        <p:nvSpPr>
          <p:cNvPr id="327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fld id="{5164504C-A0F5-524D-82C6-1B8158989AE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76872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ChangeArrowheads="1"/>
          </p:cNvSpPr>
          <p:nvPr/>
        </p:nvSpPr>
        <p:spPr bwMode="auto">
          <a:xfrm>
            <a:off x="381000" y="990600"/>
            <a:ext cx="76200" cy="51054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lang="en-US" sz="2400">
              <a:latin typeface="Times New Roman" charset="0"/>
            </a:endParaRPr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ctrTitle"/>
          </p:nvPr>
        </p:nvSpPr>
        <p:spPr>
          <a:xfrm>
            <a:off x="762000" y="1371600"/>
            <a:ext cx="7696200" cy="2057400"/>
          </a:xfrm>
        </p:spPr>
        <p:txBody>
          <a:bodyPr/>
          <a:lstStyle>
            <a:lvl1pPr>
              <a:defRPr sz="4000"/>
            </a:lvl1pPr>
          </a:lstStyle>
          <a:p>
            <a:pPr lvl="0"/>
            <a:r>
              <a:rPr lang="en-US" noProof="0" smtClean="0"/>
              <a:t>Click to edit Master title style</a:t>
            </a:r>
          </a:p>
        </p:txBody>
      </p:sp>
      <p:sp>
        <p:nvSpPr>
          <p:cNvPr id="30724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762000" y="3765550"/>
            <a:ext cx="7696200" cy="2057400"/>
          </a:xfrm>
        </p:spPr>
        <p:txBody>
          <a:bodyPr/>
          <a:lstStyle>
            <a:lvl1pPr marL="0" indent="0">
              <a:buFont typeface="Wingdings" charset="0"/>
              <a:buNone/>
              <a:defRPr sz="2400"/>
            </a:lvl1pPr>
          </a:lstStyle>
          <a:p>
            <a:pPr lvl="0"/>
            <a:r>
              <a:rPr lang="en-US" noProof="0" smtClean="0"/>
              <a:t>Click to edit Master subtitle style</a:t>
            </a:r>
          </a:p>
        </p:txBody>
      </p:sp>
      <p:grpSp>
        <p:nvGrpSpPr>
          <p:cNvPr id="30728" name="Group 8"/>
          <p:cNvGrpSpPr>
            <a:grpSpLocks/>
          </p:cNvGrpSpPr>
          <p:nvPr/>
        </p:nvGrpSpPr>
        <p:grpSpPr bwMode="auto">
          <a:xfrm>
            <a:off x="381000" y="304800"/>
            <a:ext cx="8391525" cy="5791200"/>
            <a:chOff x="240" y="192"/>
            <a:chExt cx="5286" cy="3648"/>
          </a:xfrm>
        </p:grpSpPr>
        <p:sp>
          <p:nvSpPr>
            <p:cNvPr id="30729" name="Rectangle 9"/>
            <p:cNvSpPr>
              <a:spLocks noChangeArrowheads="1"/>
            </p:cNvSpPr>
            <p:nvPr/>
          </p:nvSpPr>
          <p:spPr bwMode="auto">
            <a:xfrm flipV="1">
              <a:off x="5236" y="192"/>
              <a:ext cx="288" cy="288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rot="10800000" wrap="none" anchor="ctr"/>
            <a:lstStyle/>
            <a:p>
              <a:pPr algn="ctr" eaLnBrk="1" hangingPunct="1"/>
              <a:endParaRPr lang="en-US" sz="2400">
                <a:latin typeface="Times New Roman" charset="0"/>
              </a:endParaRPr>
            </a:p>
          </p:txBody>
        </p:sp>
        <p:sp>
          <p:nvSpPr>
            <p:cNvPr id="30730" name="Rectangle 10"/>
            <p:cNvSpPr>
              <a:spLocks noChangeArrowheads="1"/>
            </p:cNvSpPr>
            <p:nvPr/>
          </p:nvSpPr>
          <p:spPr bwMode="auto">
            <a:xfrm flipV="1">
              <a:off x="240" y="192"/>
              <a:ext cx="5004" cy="288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/>
              <a:endParaRPr lang="en-US" sz="2400">
                <a:latin typeface="Times New Roman" charset="0"/>
              </a:endParaRPr>
            </a:p>
          </p:txBody>
        </p:sp>
        <p:sp>
          <p:nvSpPr>
            <p:cNvPr id="30731" name="Rectangle 11"/>
            <p:cNvSpPr>
              <a:spLocks noChangeArrowheads="1"/>
            </p:cNvSpPr>
            <p:nvPr/>
          </p:nvSpPr>
          <p:spPr bwMode="auto">
            <a:xfrm flipV="1">
              <a:off x="240" y="480"/>
              <a:ext cx="5004" cy="144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rot="10800000" wrap="none" anchor="ctr"/>
            <a:lstStyle/>
            <a:p>
              <a:pPr algn="ctr" eaLnBrk="1" hangingPunct="1"/>
              <a:endParaRPr lang="en-US" sz="2400">
                <a:latin typeface="Times New Roman" charset="0"/>
              </a:endParaRPr>
            </a:p>
          </p:txBody>
        </p:sp>
        <p:sp>
          <p:nvSpPr>
            <p:cNvPr id="30732" name="Rectangle 12"/>
            <p:cNvSpPr>
              <a:spLocks noChangeArrowheads="1"/>
            </p:cNvSpPr>
            <p:nvPr/>
          </p:nvSpPr>
          <p:spPr bwMode="auto">
            <a:xfrm flipV="1">
              <a:off x="5242" y="480"/>
              <a:ext cx="282" cy="144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/>
              <a:endParaRPr lang="en-US" sz="2400">
                <a:latin typeface="Times New Roman" charset="0"/>
              </a:endParaRPr>
            </a:p>
          </p:txBody>
        </p:sp>
        <p:sp>
          <p:nvSpPr>
            <p:cNvPr id="30733" name="Line 13"/>
            <p:cNvSpPr>
              <a:spLocks noChangeShapeType="1"/>
            </p:cNvSpPr>
            <p:nvPr/>
          </p:nvSpPr>
          <p:spPr bwMode="auto">
            <a:xfrm flipH="1">
              <a:off x="480" y="2256"/>
              <a:ext cx="484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734" name="Rectangle 14"/>
            <p:cNvSpPr>
              <a:spLocks noChangeArrowheads="1"/>
            </p:cNvSpPr>
            <p:nvPr/>
          </p:nvSpPr>
          <p:spPr bwMode="auto">
            <a:xfrm>
              <a:off x="240" y="192"/>
              <a:ext cx="5286" cy="3648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/>
              <a:endParaRPr lang="en-US" sz="2400">
                <a:latin typeface="Times New Roman" charset="0"/>
              </a:endParaRPr>
            </a:p>
          </p:txBody>
        </p:sp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E4F0376-0E54-9843-B673-E00D6670E830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7534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411163"/>
            <a:ext cx="8229600" cy="655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95400"/>
            <a:ext cx="8229600" cy="4835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970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818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/>
            </a:lvl1pPr>
          </a:lstStyle>
          <a:p>
            <a:fld id="{2BDC82CD-30B2-1348-96D0-860A277DEA53}" type="slidenum">
              <a:rPr lang="en-US"/>
              <a:pPr/>
              <a:t>‹#›</a:t>
            </a:fld>
            <a:endParaRPr lang="en-US"/>
          </a:p>
        </p:txBody>
      </p:sp>
      <p:grpSp>
        <p:nvGrpSpPr>
          <p:cNvPr id="29703" name="Group 7"/>
          <p:cNvGrpSpPr>
            <a:grpSpLocks/>
          </p:cNvGrpSpPr>
          <p:nvPr/>
        </p:nvGrpSpPr>
        <p:grpSpPr bwMode="auto">
          <a:xfrm>
            <a:off x="228600" y="0"/>
            <a:ext cx="8686800" cy="1143000"/>
            <a:chOff x="176" y="96"/>
            <a:chExt cx="5472" cy="1008"/>
          </a:xfrm>
        </p:grpSpPr>
        <p:sp>
          <p:nvSpPr>
            <p:cNvPr id="29704" name="Line 8"/>
            <p:cNvSpPr>
              <a:spLocks noChangeShapeType="1"/>
            </p:cNvSpPr>
            <p:nvPr/>
          </p:nvSpPr>
          <p:spPr bwMode="auto">
            <a:xfrm flipH="1">
              <a:off x="288" y="1104"/>
              <a:ext cx="523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705" name="Rectangle 9"/>
            <p:cNvSpPr>
              <a:spLocks noChangeArrowheads="1"/>
            </p:cNvSpPr>
            <p:nvPr/>
          </p:nvSpPr>
          <p:spPr bwMode="auto">
            <a:xfrm>
              <a:off x="5504" y="96"/>
              <a:ext cx="144" cy="144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/>
              <a:endParaRPr lang="en-US" sz="2400">
                <a:latin typeface="Times New Roman" charset="0"/>
              </a:endParaRPr>
            </a:p>
          </p:txBody>
        </p:sp>
        <p:sp>
          <p:nvSpPr>
            <p:cNvPr id="29706" name="Rectangle 10"/>
            <p:cNvSpPr>
              <a:spLocks noChangeArrowheads="1"/>
            </p:cNvSpPr>
            <p:nvPr/>
          </p:nvSpPr>
          <p:spPr bwMode="auto">
            <a:xfrm>
              <a:off x="176" y="96"/>
              <a:ext cx="5326" cy="144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/>
              <a:endParaRPr lang="en-US" sz="2400">
                <a:latin typeface="Times New Roman" charset="0"/>
              </a:endParaRPr>
            </a:p>
          </p:txBody>
        </p:sp>
        <p:sp>
          <p:nvSpPr>
            <p:cNvPr id="29707" name="Rectangle 11"/>
            <p:cNvSpPr>
              <a:spLocks noChangeArrowheads="1"/>
            </p:cNvSpPr>
            <p:nvPr/>
          </p:nvSpPr>
          <p:spPr bwMode="auto">
            <a:xfrm>
              <a:off x="176" y="240"/>
              <a:ext cx="5326" cy="88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/>
              <a:endParaRPr lang="en-US" sz="2400">
                <a:latin typeface="Times New Roman" charset="0"/>
              </a:endParaRPr>
            </a:p>
          </p:txBody>
        </p:sp>
        <p:sp>
          <p:nvSpPr>
            <p:cNvPr id="29708" name="Rectangle 12"/>
            <p:cNvSpPr>
              <a:spLocks noChangeArrowheads="1"/>
            </p:cNvSpPr>
            <p:nvPr/>
          </p:nvSpPr>
          <p:spPr bwMode="auto">
            <a:xfrm>
              <a:off x="5504" y="241"/>
              <a:ext cx="144" cy="86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/>
              <a:endParaRPr lang="en-US" sz="2400">
                <a:latin typeface="Times New Roman" charset="0"/>
              </a:endParaRPr>
            </a:p>
          </p:txBody>
        </p:sp>
      </p:grpSp>
      <p:pic>
        <p:nvPicPr>
          <p:cNvPr id="29709" name="Picture 13" descr="SJSU-logo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713" y="6172200"/>
            <a:ext cx="639762" cy="606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 userDrawn="1"/>
        </p:nvSpPr>
        <p:spPr>
          <a:xfrm>
            <a:off x="1097318" y="6263609"/>
            <a:ext cx="15817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Computer</a:t>
            </a:r>
            <a:r>
              <a:rPr lang="en-US" sz="1000" baseline="0" dirty="0" smtClean="0"/>
              <a:t> Science Dept.</a:t>
            </a:r>
          </a:p>
          <a:p>
            <a:r>
              <a:rPr lang="en-US" sz="1000" baseline="0" dirty="0" smtClean="0"/>
              <a:t>Fall 2015: February 5</a:t>
            </a:r>
            <a:endParaRPr lang="en-US" sz="1000" dirty="0"/>
          </a:p>
        </p:txBody>
      </p:sp>
      <p:sp>
        <p:nvSpPr>
          <p:cNvPr id="15" name="TextBox 14"/>
          <p:cNvSpPr txBox="1"/>
          <p:nvPr userDrawn="1"/>
        </p:nvSpPr>
        <p:spPr>
          <a:xfrm>
            <a:off x="3749049" y="6263609"/>
            <a:ext cx="19238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 smtClean="0"/>
              <a:t>CS 235: User Interface</a:t>
            </a:r>
            <a:r>
              <a:rPr lang="en-US" sz="1000" baseline="0" dirty="0" smtClean="0"/>
              <a:t> Design</a:t>
            </a:r>
            <a:br>
              <a:rPr lang="en-US" sz="1000" baseline="0" dirty="0" smtClean="0"/>
            </a:br>
            <a:r>
              <a:rPr lang="en-US" sz="1000" baseline="0" dirty="0" smtClean="0"/>
              <a:t>© R. Mak</a:t>
            </a:r>
            <a:endParaRPr lang="en-US" sz="100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</p:sldLayoutIdLst>
  <p:timing>
    <p:tnLst>
      <p:par>
        <p:cTn xmlns:p14="http://schemas.microsoft.com/office/powerpoint/2010/main" id="1" dur="indefinite" restart="never" nodeType="tmRoot"/>
      </p:par>
    </p:tnLst>
  </p:timing>
  <p:hf hdr="0" ftr="0" dt="0"/>
  <p:txStyles>
    <p:titleStyle>
      <a:lvl1pPr algn="ctr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  <a:ea typeface="ＭＳ Ｐゴシック" charset="0"/>
        </a:defRPr>
      </a:lvl2pPr>
      <a:lvl3pPr algn="ctr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  <a:ea typeface="ＭＳ Ｐゴシック" charset="0"/>
        </a:defRPr>
      </a:lvl3pPr>
      <a:lvl4pPr algn="ctr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  <a:ea typeface="ＭＳ Ｐゴシック" charset="0"/>
        </a:defRPr>
      </a:lvl4pPr>
      <a:lvl5pPr algn="ctr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  <a:ea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  <a:ea typeface="ＭＳ Ｐゴシック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  <a:ea typeface="ＭＳ Ｐゴシック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  <a:ea typeface="ＭＳ Ｐゴシック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  <a:ea typeface="ＭＳ Ｐゴシック" charset="0"/>
        </a:defRPr>
      </a:lvl9pPr>
    </p:titleStyle>
    <p:bodyStyle>
      <a:lvl1pPr marL="469900" indent="-469900" algn="l" rtl="0" fontAlgn="base">
        <a:spcBef>
          <a:spcPct val="20000"/>
        </a:spcBef>
        <a:spcAft>
          <a:spcPct val="0"/>
        </a:spcAft>
        <a:buClr>
          <a:schemeClr val="bg2"/>
        </a:buClr>
        <a:buSzPct val="70000"/>
        <a:buFont typeface="Wingdings" charset="0"/>
        <a:buChar char="o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908050" indent="-436563" algn="l" rtl="0" fontAlgn="base">
        <a:spcBef>
          <a:spcPct val="20000"/>
        </a:spcBef>
        <a:spcAft>
          <a:spcPct val="0"/>
        </a:spcAft>
        <a:buClr>
          <a:schemeClr val="accent2"/>
        </a:buClr>
        <a:buSzPct val="75000"/>
        <a:buFont typeface="Wingdings" charset="0"/>
        <a:buChar char="n"/>
        <a:defRPr sz="2400">
          <a:solidFill>
            <a:schemeClr val="tx1"/>
          </a:solidFill>
          <a:latin typeface="+mn-lt"/>
          <a:ea typeface="+mn-ea"/>
        </a:defRPr>
      </a:lvl2pPr>
      <a:lvl3pPr marL="1377950" indent="-468313" algn="l" rtl="0" fontAlgn="base">
        <a:spcBef>
          <a:spcPct val="20000"/>
        </a:spcBef>
        <a:spcAft>
          <a:spcPct val="0"/>
        </a:spcAft>
        <a:buClr>
          <a:schemeClr val="bg2"/>
        </a:buClr>
        <a:buSzPct val="65000"/>
        <a:buFont typeface="Wingdings" charset="0"/>
        <a:buChar char="o"/>
        <a:defRPr sz="2000">
          <a:solidFill>
            <a:schemeClr val="tx1"/>
          </a:solidFill>
          <a:latin typeface="+mn-lt"/>
          <a:ea typeface="+mn-ea"/>
        </a:defRPr>
      </a:lvl3pPr>
      <a:lvl4pPr marL="1827213" indent="-438150" algn="l" rtl="0" fontAlgn="base">
        <a:spcBef>
          <a:spcPct val="20000"/>
        </a:spcBef>
        <a:spcAft>
          <a:spcPct val="0"/>
        </a:spcAft>
        <a:buClr>
          <a:schemeClr val="accent2"/>
        </a:buClr>
        <a:buSzPct val="75000"/>
        <a:buFont typeface="Wingdings" charset="0"/>
        <a:buChar char="n"/>
        <a:defRPr sz="1600">
          <a:solidFill>
            <a:schemeClr val="tx1"/>
          </a:solidFill>
          <a:latin typeface="+mn-lt"/>
          <a:ea typeface="+mn-ea"/>
        </a:defRPr>
      </a:lvl4pPr>
      <a:lvl5pPr marL="2297113" indent="-468313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charset="0"/>
        <a:buChar char="o"/>
        <a:defRPr sz="1200">
          <a:solidFill>
            <a:schemeClr val="tx1"/>
          </a:solidFill>
          <a:latin typeface="+mn-lt"/>
          <a:ea typeface="+mn-ea"/>
        </a:defRPr>
      </a:lvl5pPr>
      <a:lvl6pPr marL="2754313" indent="-468313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charset="0"/>
        <a:buChar char="o"/>
        <a:defRPr sz="1200">
          <a:solidFill>
            <a:schemeClr val="tx1"/>
          </a:solidFill>
          <a:latin typeface="+mn-lt"/>
          <a:ea typeface="+mn-ea"/>
        </a:defRPr>
      </a:lvl6pPr>
      <a:lvl7pPr marL="3211513" indent="-468313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charset="0"/>
        <a:buChar char="o"/>
        <a:defRPr sz="1200">
          <a:solidFill>
            <a:schemeClr val="tx1"/>
          </a:solidFill>
          <a:latin typeface="+mn-lt"/>
          <a:ea typeface="+mn-ea"/>
        </a:defRPr>
      </a:lvl7pPr>
      <a:lvl8pPr marL="3668713" indent="-468313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charset="0"/>
        <a:buChar char="o"/>
        <a:defRPr sz="1200">
          <a:solidFill>
            <a:schemeClr val="tx1"/>
          </a:solidFill>
          <a:latin typeface="+mn-lt"/>
          <a:ea typeface="+mn-ea"/>
        </a:defRPr>
      </a:lvl8pPr>
      <a:lvl9pPr marL="4125913" indent="-468313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charset="0"/>
        <a:buChar char="o"/>
        <a:defRPr sz="12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hyperlink" Target="http://www.cs.sjsu.edu/~mak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3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3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Relationship Id="rId3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Relationship Id="rId3" Type="http://schemas.openxmlformats.org/officeDocument/2006/relationships/hyperlink" Target="http://www.codeproject.com/Tips/548592/Android-Alphabetic-IndexBar-Scroller" TargetMode="Externa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200" dirty="0"/>
              <a:t>CS </a:t>
            </a:r>
            <a:r>
              <a:rPr lang="en-US" sz="3200" dirty="0" smtClean="0"/>
              <a:t>235: User Interface Design</a:t>
            </a:r>
            <a:r>
              <a:rPr lang="en-US" sz="3600" dirty="0"/>
              <a:t/>
            </a:r>
            <a:br>
              <a:rPr lang="en-US" sz="3600" dirty="0"/>
            </a:br>
            <a:r>
              <a:rPr lang="en-US" sz="2400" dirty="0" smtClean="0"/>
              <a:t>February 5 Class </a:t>
            </a:r>
            <a:r>
              <a:rPr lang="en-US" sz="2400" dirty="0"/>
              <a:t>Meeting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algn="ctr">
              <a:lnSpc>
                <a:spcPct val="90000"/>
              </a:lnSpc>
            </a:pPr>
            <a:r>
              <a:rPr lang="en-US" dirty="0"/>
              <a:t>Department of Computer Science</a:t>
            </a:r>
            <a:br>
              <a:rPr lang="en-US" dirty="0"/>
            </a:br>
            <a:r>
              <a:rPr lang="en-US" dirty="0"/>
              <a:t>San Jose State University</a:t>
            </a:r>
            <a:br>
              <a:rPr lang="en-US" dirty="0"/>
            </a:br>
            <a:r>
              <a:rPr lang="en-US" sz="1200" dirty="0"/>
              <a:t/>
            </a:r>
            <a:br>
              <a:rPr lang="en-US" sz="1200" dirty="0"/>
            </a:br>
            <a:r>
              <a:rPr lang="en-US" dirty="0" smtClean="0"/>
              <a:t>Spring 2015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Instructor: Ron Mak</a:t>
            </a:r>
          </a:p>
          <a:p>
            <a:pPr algn="ctr">
              <a:lnSpc>
                <a:spcPct val="90000"/>
              </a:lnSpc>
            </a:pPr>
            <a:r>
              <a:rPr lang="en-US" dirty="0">
                <a:hlinkClick r:id="rId2"/>
              </a:rPr>
              <a:t>www.cs.sjsu.edu/~mak</a:t>
            </a:r>
            <a:endParaRPr lang="en-US" dirty="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4527550"/>
            <a:ext cx="1154113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2053" name="Picture 5" descr="sjsu_logo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2638" y="4591050"/>
            <a:ext cx="1096962" cy="103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Four Gestalt Principles</a:t>
            </a:r>
            <a:r>
              <a:rPr lang="en-US" i="1" dirty="0"/>
              <a:t>, cont’d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5" name="Picture 4" descr="Screen Shot 2014-09-09 at 2.48.2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1748" y="1280146"/>
            <a:ext cx="5110544" cy="489202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035024" y="6177454"/>
            <a:ext cx="2000433" cy="57708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bg1">
                    <a:lumMod val="65000"/>
                  </a:schemeClr>
                </a:solidFill>
              </a:rPr>
              <a:t>Designing Interfaces, 2</a:t>
            </a:r>
            <a:r>
              <a:rPr lang="en-US" sz="1050" b="1" baseline="30000" dirty="0" smtClean="0">
                <a:solidFill>
                  <a:schemeClr val="bg1">
                    <a:lumMod val="65000"/>
                  </a:schemeClr>
                </a:solidFill>
              </a:rPr>
              <a:t>nd</a:t>
            </a:r>
            <a:r>
              <a:rPr lang="en-US" sz="1050" b="1" dirty="0" smtClean="0">
                <a:solidFill>
                  <a:schemeClr val="bg1">
                    <a:lumMod val="65000"/>
                  </a:schemeClr>
                </a:solidFill>
              </a:rPr>
              <a:t> ed.</a:t>
            </a:r>
          </a:p>
          <a:p>
            <a:r>
              <a:rPr lang="en-US" sz="1050" dirty="0" smtClean="0">
                <a:solidFill>
                  <a:schemeClr val="bg1">
                    <a:lumMod val="65000"/>
                  </a:schemeClr>
                </a:solidFill>
              </a:rPr>
              <a:t>by Jenifer Tidwell</a:t>
            </a:r>
          </a:p>
          <a:p>
            <a:r>
              <a:rPr lang="en-US" sz="1050" dirty="0" smtClean="0">
                <a:solidFill>
                  <a:schemeClr val="bg1">
                    <a:lumMod val="65000"/>
                  </a:schemeClr>
                </a:solidFill>
              </a:rPr>
              <a:t>O’Reilly Media, 2011</a:t>
            </a:r>
            <a:endParaRPr lang="en-US" sz="105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38497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Page Layout Design Patterns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Page layout design patterns provide specific ways to incorporate the layout concepts and principles.</a:t>
            </a:r>
          </a:p>
          <a:p>
            <a:pPr lvl="5"/>
            <a:endParaRPr lang="en-US" dirty="0" smtClean="0"/>
          </a:p>
          <a:p>
            <a:r>
              <a:rPr lang="en-US" dirty="0" smtClean="0"/>
              <a:t>Solve layout problems.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0676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Layout: Visual Framework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5" name="Picture 4" descr="Screen Shot 2014-09-09 at 6.24.1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143025"/>
            <a:ext cx="3336048" cy="2834609"/>
          </a:xfrm>
          <a:prstGeom prst="rect">
            <a:avLst/>
          </a:prstGeom>
        </p:spPr>
      </p:pic>
      <p:pic>
        <p:nvPicPr>
          <p:cNvPr id="6" name="Picture 5" descr="Screen Shot 2014-09-09 at 6.24.34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2073" y="2606049"/>
            <a:ext cx="3291804" cy="2797015"/>
          </a:xfrm>
          <a:prstGeom prst="rect">
            <a:avLst/>
          </a:prstGeom>
        </p:spPr>
      </p:pic>
      <p:pic>
        <p:nvPicPr>
          <p:cNvPr id="7" name="Picture 6" descr="Screen Shot 2014-09-09 at 6.24.48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2146" y="3611878"/>
            <a:ext cx="3228435" cy="2743170"/>
          </a:xfrm>
          <a:prstGeom prst="rect">
            <a:avLst/>
          </a:prstGeom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65806" y="1295400"/>
            <a:ext cx="4023316" cy="4835525"/>
          </a:xfrm>
        </p:spPr>
        <p:txBody>
          <a:bodyPr/>
          <a:lstStyle/>
          <a:p>
            <a:r>
              <a:rPr lang="en-US" sz="2000" dirty="0" smtClean="0"/>
              <a:t>What</a:t>
            </a:r>
          </a:p>
          <a:p>
            <a:pPr lvl="1"/>
            <a:r>
              <a:rPr lang="en-US" sz="1800" dirty="0" smtClean="0"/>
              <a:t>A common framework for all application pages but which allows flexibility to handle varying page content</a:t>
            </a:r>
          </a:p>
          <a:p>
            <a:pPr lvl="5"/>
            <a:endParaRPr lang="en-US" sz="600" dirty="0" smtClean="0"/>
          </a:p>
          <a:p>
            <a:r>
              <a:rPr lang="en-US" sz="2000" dirty="0" smtClean="0"/>
              <a:t>When</a:t>
            </a:r>
          </a:p>
          <a:p>
            <a:pPr lvl="1"/>
            <a:r>
              <a:rPr lang="en-US" sz="1800" dirty="0" smtClean="0"/>
              <a:t>Designing an application with multiple pages</a:t>
            </a:r>
          </a:p>
          <a:p>
            <a:pPr lvl="1"/>
            <a:r>
              <a:rPr lang="en-US" sz="1800" dirty="0" smtClean="0"/>
              <a:t>You want the pages to appear to belong together</a:t>
            </a:r>
          </a:p>
          <a:p>
            <a:pPr lvl="5"/>
            <a:endParaRPr lang="en-US" sz="600" dirty="0" smtClean="0"/>
          </a:p>
          <a:p>
            <a:r>
              <a:rPr lang="en-US" sz="2000" dirty="0" smtClean="0"/>
              <a:t>Why</a:t>
            </a:r>
          </a:p>
          <a:p>
            <a:pPr lvl="1"/>
            <a:r>
              <a:rPr lang="en-US" sz="1800" dirty="0" smtClean="0"/>
              <a:t>Provide consistency</a:t>
            </a:r>
          </a:p>
          <a:p>
            <a:pPr lvl="1"/>
            <a:r>
              <a:rPr lang="en-US" sz="1800" dirty="0" smtClean="0"/>
              <a:t>Help page content stand out</a:t>
            </a:r>
          </a:p>
        </p:txBody>
      </p:sp>
    </p:spTree>
    <p:extLst>
      <p:ext uri="{BB962C8B-B14F-4D97-AF65-F5344CB8AC3E}">
        <p14:creationId xmlns:p14="http://schemas.microsoft.com/office/powerpoint/2010/main" val="21538300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Layout: Center Stage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365806" y="1295400"/>
            <a:ext cx="3566168" cy="4876770"/>
          </a:xfrm>
        </p:spPr>
        <p:txBody>
          <a:bodyPr/>
          <a:lstStyle/>
          <a:p>
            <a:r>
              <a:rPr lang="en-US" sz="2000" dirty="0" smtClean="0"/>
              <a:t>What</a:t>
            </a:r>
          </a:p>
          <a:p>
            <a:pPr lvl="1"/>
            <a:r>
              <a:rPr lang="en-US" sz="1800" dirty="0" smtClean="0"/>
              <a:t>The most important part of the UI has the largest subsection of the page</a:t>
            </a:r>
          </a:p>
          <a:p>
            <a:pPr lvl="1"/>
            <a:r>
              <a:rPr lang="en-US" sz="1800" dirty="0" smtClean="0"/>
              <a:t>Secondary windows cluster around in smaller subpanels</a:t>
            </a:r>
          </a:p>
          <a:p>
            <a:pPr lvl="5"/>
            <a:endParaRPr lang="en-US" sz="600" dirty="0" smtClean="0"/>
          </a:p>
          <a:p>
            <a:r>
              <a:rPr lang="en-US" sz="2000" dirty="0" smtClean="0"/>
              <a:t>When</a:t>
            </a:r>
          </a:p>
          <a:p>
            <a:pPr lvl="1"/>
            <a:r>
              <a:rPr lang="en-US" sz="1800" dirty="0" smtClean="0"/>
              <a:t>The page’s primary job is to show a single unit of information or to permit a single task</a:t>
            </a:r>
          </a:p>
          <a:p>
            <a:pPr lvl="5"/>
            <a:endParaRPr lang="en-US" sz="600" dirty="0" smtClean="0"/>
          </a:p>
          <a:p>
            <a:r>
              <a:rPr lang="en-US" sz="2000" dirty="0" smtClean="0"/>
              <a:t>Why</a:t>
            </a:r>
          </a:p>
          <a:p>
            <a:pPr lvl="1"/>
            <a:r>
              <a:rPr lang="en-US" sz="1800" dirty="0" smtClean="0"/>
              <a:t>Guide the user to the most important part</a:t>
            </a:r>
          </a:p>
        </p:txBody>
      </p:sp>
      <p:pic>
        <p:nvPicPr>
          <p:cNvPr id="7" name="Picture 6" descr="Screen Shot 2014-09-09 at 6.36.3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0353" y="1325828"/>
            <a:ext cx="5183597" cy="4663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6378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Layout: Grid of Equals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5" name="Picture 4" descr="Screen Shot 2014-09-09 at 6.58.2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6244" y="1097268"/>
            <a:ext cx="4781897" cy="5440658"/>
          </a:xfrm>
          <a:prstGeom prst="rect">
            <a:avLst/>
          </a:prstGeom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365806" y="1295400"/>
            <a:ext cx="3840438" cy="4876770"/>
          </a:xfrm>
        </p:spPr>
        <p:txBody>
          <a:bodyPr/>
          <a:lstStyle/>
          <a:p>
            <a:r>
              <a:rPr lang="en-US" sz="2000" dirty="0" smtClean="0"/>
              <a:t>What</a:t>
            </a:r>
          </a:p>
          <a:p>
            <a:pPr lvl="1"/>
            <a:r>
              <a:rPr lang="en-US" sz="1800" dirty="0" smtClean="0"/>
              <a:t>Arrange equally important items in a grid, each with equal visual weight</a:t>
            </a:r>
          </a:p>
          <a:p>
            <a:pPr lvl="5"/>
            <a:endParaRPr lang="en-US" sz="600" dirty="0" smtClean="0"/>
          </a:p>
          <a:p>
            <a:r>
              <a:rPr lang="en-US" sz="2000" dirty="0" smtClean="0"/>
              <a:t>When</a:t>
            </a:r>
          </a:p>
          <a:p>
            <a:pPr lvl="1"/>
            <a:r>
              <a:rPr lang="en-US" sz="1800" dirty="0" smtClean="0"/>
              <a:t>Many items have similar style and importance</a:t>
            </a:r>
          </a:p>
          <a:p>
            <a:pPr lvl="1"/>
            <a:r>
              <a:rPr lang="en-US" sz="1800" dirty="0" smtClean="0"/>
              <a:t>Allow the user to preview</a:t>
            </a:r>
            <a:endParaRPr lang="en-US" sz="200" dirty="0" smtClean="0"/>
          </a:p>
          <a:p>
            <a:pPr lvl="4"/>
            <a:endParaRPr lang="en-US" sz="400" dirty="0" smtClean="0"/>
          </a:p>
          <a:p>
            <a:r>
              <a:rPr lang="en-US" sz="2000" dirty="0" smtClean="0"/>
              <a:t>Why</a:t>
            </a:r>
          </a:p>
          <a:p>
            <a:pPr lvl="1"/>
            <a:r>
              <a:rPr lang="en-US" sz="1800" dirty="0" smtClean="0"/>
              <a:t>Give each item equal importance</a:t>
            </a:r>
          </a:p>
          <a:p>
            <a:pPr lvl="1"/>
            <a:r>
              <a:rPr lang="en-US" sz="1800" dirty="0" smtClean="0"/>
              <a:t>Tell the user the items </a:t>
            </a:r>
            <a:br>
              <a:rPr lang="en-US" sz="1800" dirty="0" smtClean="0"/>
            </a:br>
            <a:r>
              <a:rPr lang="en-US" sz="1800" dirty="0" smtClean="0"/>
              <a:t>are similar</a:t>
            </a:r>
          </a:p>
          <a:p>
            <a:pPr lvl="1"/>
            <a:r>
              <a:rPr lang="en-US" sz="1800" dirty="0" smtClean="0"/>
              <a:t>Neat and orderly</a:t>
            </a:r>
          </a:p>
        </p:txBody>
      </p:sp>
    </p:spTree>
    <p:extLst>
      <p:ext uri="{BB962C8B-B14F-4D97-AF65-F5344CB8AC3E}">
        <p14:creationId xmlns:p14="http://schemas.microsoft.com/office/powerpoint/2010/main" val="17721781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Layout: Tiled Sections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5" name="Picture 4" descr="Screen Shot 2014-09-09 at 7.05.5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0205" y="1143024"/>
            <a:ext cx="5253796" cy="5394901"/>
          </a:xfrm>
          <a:prstGeom prst="rect">
            <a:avLst/>
          </a:prstGeom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365806" y="1295400"/>
            <a:ext cx="3657560" cy="4876770"/>
          </a:xfrm>
        </p:spPr>
        <p:txBody>
          <a:bodyPr/>
          <a:lstStyle/>
          <a:p>
            <a:r>
              <a:rPr lang="en-US" sz="2000" dirty="0" smtClean="0"/>
              <a:t>What</a:t>
            </a:r>
          </a:p>
          <a:p>
            <a:pPr lvl="1"/>
            <a:r>
              <a:rPr lang="en-US" sz="1800" dirty="0" smtClean="0"/>
              <a:t>Visually separate </a:t>
            </a:r>
            <a:br>
              <a:rPr lang="en-US" sz="1800" dirty="0" smtClean="0"/>
            </a:br>
            <a:r>
              <a:rPr lang="en-US" sz="1800" dirty="0" smtClean="0"/>
              <a:t>sections of content</a:t>
            </a:r>
          </a:p>
          <a:p>
            <a:pPr lvl="1"/>
            <a:r>
              <a:rPr lang="en-US" sz="1800" dirty="0" smtClean="0"/>
              <a:t>Each section has </a:t>
            </a:r>
            <a:br>
              <a:rPr lang="en-US" sz="1800" dirty="0" smtClean="0"/>
            </a:br>
            <a:r>
              <a:rPr lang="en-US" sz="1800" dirty="0" smtClean="0"/>
              <a:t>a strong title</a:t>
            </a:r>
          </a:p>
          <a:p>
            <a:pPr lvl="5"/>
            <a:endParaRPr lang="en-US" sz="600" dirty="0" smtClean="0"/>
          </a:p>
          <a:p>
            <a:r>
              <a:rPr lang="en-US" sz="2000" dirty="0" smtClean="0"/>
              <a:t>When</a:t>
            </a:r>
          </a:p>
          <a:p>
            <a:pPr lvl="1"/>
            <a:r>
              <a:rPr lang="en-US" sz="1800" dirty="0" smtClean="0"/>
              <a:t>Make the page </a:t>
            </a:r>
            <a:br>
              <a:rPr lang="en-US" sz="1800" dirty="0" smtClean="0"/>
            </a:br>
            <a:r>
              <a:rPr lang="en-US" sz="1800" dirty="0" smtClean="0"/>
              <a:t>easy to scan </a:t>
            </a:r>
            <a:br>
              <a:rPr lang="en-US" sz="1800" dirty="0" smtClean="0"/>
            </a:br>
            <a:r>
              <a:rPr lang="en-US" sz="1800" dirty="0" smtClean="0"/>
              <a:t>with grouped content</a:t>
            </a:r>
          </a:p>
          <a:p>
            <a:pPr lvl="1"/>
            <a:endParaRPr lang="en-US" sz="600" dirty="0" smtClean="0"/>
          </a:p>
          <a:p>
            <a:r>
              <a:rPr lang="en-US" sz="2000" dirty="0" smtClean="0"/>
              <a:t>Why</a:t>
            </a:r>
          </a:p>
          <a:p>
            <a:pPr lvl="1"/>
            <a:r>
              <a:rPr lang="en-US" sz="1800" dirty="0" smtClean="0"/>
              <a:t>Content is structured into easily digestible chunks</a:t>
            </a:r>
          </a:p>
          <a:p>
            <a:pPr lvl="1"/>
            <a:r>
              <a:rPr lang="en-US" sz="1800" dirty="0" smtClean="0"/>
              <a:t>Obvious information architecture</a:t>
            </a:r>
          </a:p>
        </p:txBody>
      </p:sp>
    </p:spTree>
    <p:extLst>
      <p:ext uri="{BB962C8B-B14F-4D97-AF65-F5344CB8AC3E}">
        <p14:creationId xmlns:p14="http://schemas.microsoft.com/office/powerpoint/2010/main" val="23342746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Layout: Module Tabs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5" name="Picture 4" descr="Screen Shot 2014-09-09 at 7.39.4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0662" y="1234464"/>
            <a:ext cx="5793338" cy="5212023"/>
          </a:xfrm>
          <a:prstGeom prst="rect">
            <a:avLst/>
          </a:prstGeom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365805" y="1295400"/>
            <a:ext cx="3383243" cy="4876770"/>
          </a:xfrm>
        </p:spPr>
        <p:txBody>
          <a:bodyPr/>
          <a:lstStyle/>
          <a:p>
            <a:r>
              <a:rPr lang="en-US" sz="2000" dirty="0" smtClean="0"/>
              <a:t>What</a:t>
            </a:r>
          </a:p>
          <a:p>
            <a:pPr lvl="1"/>
            <a:r>
              <a:rPr lang="en-US" sz="1800" dirty="0" smtClean="0"/>
              <a:t>Put content modules into separate tabs</a:t>
            </a:r>
          </a:p>
          <a:p>
            <a:pPr lvl="1"/>
            <a:r>
              <a:rPr lang="en-US" sz="1800" dirty="0" smtClean="0"/>
              <a:t>Only one tab is visible at a time</a:t>
            </a:r>
          </a:p>
          <a:p>
            <a:pPr lvl="5"/>
            <a:endParaRPr lang="en-US" sz="600" dirty="0" smtClean="0"/>
          </a:p>
          <a:p>
            <a:r>
              <a:rPr lang="en-US" sz="2000" dirty="0" smtClean="0"/>
              <a:t>When</a:t>
            </a:r>
          </a:p>
          <a:p>
            <a:pPr lvl="1"/>
            <a:r>
              <a:rPr lang="en-US" sz="1800" dirty="0" smtClean="0"/>
              <a:t>Multiple content types</a:t>
            </a:r>
          </a:p>
          <a:p>
            <a:pPr lvl="1"/>
            <a:r>
              <a:rPr lang="en-US" sz="1800" dirty="0" smtClean="0"/>
              <a:t>Users only need to see one type at a time</a:t>
            </a:r>
          </a:p>
          <a:p>
            <a:pPr lvl="1"/>
            <a:endParaRPr lang="en-US" sz="600" dirty="0" smtClean="0"/>
          </a:p>
          <a:p>
            <a:r>
              <a:rPr lang="en-US" sz="2000" dirty="0" smtClean="0"/>
              <a:t>Why</a:t>
            </a:r>
          </a:p>
          <a:p>
            <a:pPr lvl="1"/>
            <a:r>
              <a:rPr lang="en-US" sz="1800" dirty="0" smtClean="0"/>
              <a:t>Tabs have a familiar physical model</a:t>
            </a:r>
          </a:p>
          <a:p>
            <a:pPr lvl="1"/>
            <a:r>
              <a:rPr lang="en-US" sz="1800" dirty="0" smtClean="0"/>
              <a:t>Less cluttered user interface</a:t>
            </a:r>
          </a:p>
        </p:txBody>
      </p:sp>
    </p:spTree>
    <p:extLst>
      <p:ext uri="{BB962C8B-B14F-4D97-AF65-F5344CB8AC3E}">
        <p14:creationId xmlns:p14="http://schemas.microsoft.com/office/powerpoint/2010/main" val="16258709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Layout: Collapsible Panel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5" name="Picture 4" descr="Screen Shot 2014-09-09 at 7.39.4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9049" y="1051586"/>
            <a:ext cx="5001280" cy="4499442"/>
          </a:xfrm>
          <a:prstGeom prst="rect">
            <a:avLst/>
          </a:prstGeom>
        </p:spPr>
      </p:pic>
      <p:pic>
        <p:nvPicPr>
          <p:cNvPr id="6" name="Picture 5" descr="Screen Shot 2014-09-09 at 7.57.18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6946" y="2057415"/>
            <a:ext cx="4447054" cy="4628926"/>
          </a:xfrm>
          <a:prstGeom prst="rect">
            <a:avLst/>
          </a:prstGeom>
        </p:spPr>
      </p:pic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65805" y="1295400"/>
            <a:ext cx="3474683" cy="4876770"/>
          </a:xfrm>
        </p:spPr>
        <p:txBody>
          <a:bodyPr/>
          <a:lstStyle/>
          <a:p>
            <a:r>
              <a:rPr lang="en-US" sz="2000" dirty="0" smtClean="0"/>
              <a:t>What</a:t>
            </a:r>
          </a:p>
          <a:p>
            <a:pPr lvl="1"/>
            <a:r>
              <a:rPr lang="en-US" sz="1800" dirty="0" smtClean="0"/>
              <a:t>The user can open and close secondary content panels</a:t>
            </a:r>
          </a:p>
          <a:p>
            <a:pPr lvl="5"/>
            <a:endParaRPr lang="en-US" sz="600" dirty="0" smtClean="0"/>
          </a:p>
          <a:p>
            <a:r>
              <a:rPr lang="en-US" sz="2000" dirty="0" smtClean="0"/>
              <a:t>When</a:t>
            </a:r>
          </a:p>
          <a:p>
            <a:pPr lvl="1"/>
            <a:r>
              <a:rPr lang="en-US" sz="1800" dirty="0" smtClean="0"/>
              <a:t>Not enough room to show all content panels</a:t>
            </a:r>
          </a:p>
          <a:p>
            <a:pPr lvl="1"/>
            <a:r>
              <a:rPr lang="en-US" sz="1800" dirty="0" smtClean="0"/>
              <a:t>Different users have different needs</a:t>
            </a:r>
          </a:p>
          <a:p>
            <a:pPr lvl="1"/>
            <a:endParaRPr lang="en-US" sz="600" dirty="0" smtClean="0"/>
          </a:p>
          <a:p>
            <a:r>
              <a:rPr lang="en-US" sz="2000" dirty="0" smtClean="0"/>
              <a:t>Why</a:t>
            </a:r>
          </a:p>
          <a:p>
            <a:pPr lvl="1"/>
            <a:r>
              <a:rPr lang="en-US" sz="1800" dirty="0" smtClean="0"/>
              <a:t>Allow the user to choose what to see</a:t>
            </a:r>
          </a:p>
        </p:txBody>
      </p:sp>
    </p:spTree>
    <p:extLst>
      <p:ext uri="{BB962C8B-B14F-4D97-AF65-F5344CB8AC3E}">
        <p14:creationId xmlns:p14="http://schemas.microsoft.com/office/powerpoint/2010/main" val="10318762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Layout: Movable Panels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5" name="Picture 4" descr="Screen Shot 2014-09-09 at 7.39.4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9049" y="1051586"/>
            <a:ext cx="5001280" cy="4499442"/>
          </a:xfrm>
          <a:prstGeom prst="rect">
            <a:avLst/>
          </a:prstGeom>
        </p:spPr>
      </p:pic>
      <p:pic>
        <p:nvPicPr>
          <p:cNvPr id="6" name="Picture 5" descr="Screen Shot 2014-09-09 at 8.03.34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3512" y="2240293"/>
            <a:ext cx="3748999" cy="4362774"/>
          </a:xfrm>
          <a:prstGeom prst="rect">
            <a:avLst/>
          </a:prstGeom>
        </p:spPr>
      </p:pic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65805" y="1295400"/>
            <a:ext cx="3474683" cy="4876770"/>
          </a:xfrm>
        </p:spPr>
        <p:txBody>
          <a:bodyPr/>
          <a:lstStyle/>
          <a:p>
            <a:r>
              <a:rPr lang="en-US" sz="2000" dirty="0" smtClean="0"/>
              <a:t>What</a:t>
            </a:r>
          </a:p>
          <a:p>
            <a:pPr lvl="1"/>
            <a:r>
              <a:rPr lang="en-US" sz="1800" dirty="0" smtClean="0"/>
              <a:t>The user can rearrange content panels</a:t>
            </a:r>
          </a:p>
          <a:p>
            <a:pPr lvl="5"/>
            <a:endParaRPr lang="en-US" sz="600" dirty="0" smtClean="0"/>
          </a:p>
          <a:p>
            <a:r>
              <a:rPr lang="en-US" sz="2000" dirty="0" smtClean="0"/>
              <a:t>When</a:t>
            </a:r>
            <a:endParaRPr lang="en-US" sz="1800" dirty="0" smtClean="0"/>
          </a:p>
          <a:p>
            <a:pPr lvl="1"/>
            <a:r>
              <a:rPr lang="en-US" sz="1800" dirty="0" smtClean="0"/>
              <a:t>Different arrangements for different purposes</a:t>
            </a:r>
          </a:p>
          <a:p>
            <a:pPr lvl="1"/>
            <a:r>
              <a:rPr lang="en-US" sz="1800" dirty="0" smtClean="0"/>
              <a:t>Different users have different needs</a:t>
            </a:r>
          </a:p>
          <a:p>
            <a:pPr lvl="1"/>
            <a:endParaRPr lang="en-US" sz="600" dirty="0" smtClean="0"/>
          </a:p>
          <a:p>
            <a:r>
              <a:rPr lang="en-US" sz="2000" dirty="0" smtClean="0"/>
              <a:t>Why</a:t>
            </a:r>
          </a:p>
          <a:p>
            <a:pPr lvl="1"/>
            <a:r>
              <a:rPr lang="en-US" sz="1800" dirty="0" smtClean="0"/>
              <a:t>Allow the user to arrange the panels to suit his needs and preferences</a:t>
            </a:r>
          </a:p>
        </p:txBody>
      </p:sp>
    </p:spTree>
    <p:extLst>
      <p:ext uri="{BB962C8B-B14F-4D97-AF65-F5344CB8AC3E}">
        <p14:creationId xmlns:p14="http://schemas.microsoft.com/office/powerpoint/2010/main" val="36006338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Layout: Left-Right Alignment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5" name="Picture 4" descr="Screen Shot 2014-09-09 at 8.10.2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4731" y="1500245"/>
            <a:ext cx="5628363" cy="4397608"/>
          </a:xfrm>
          <a:prstGeom prst="rect">
            <a:avLst/>
          </a:prstGeom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365805" y="1295400"/>
            <a:ext cx="3383244" cy="4876770"/>
          </a:xfrm>
        </p:spPr>
        <p:txBody>
          <a:bodyPr/>
          <a:lstStyle/>
          <a:p>
            <a:r>
              <a:rPr lang="en-US" sz="2000" dirty="0" smtClean="0"/>
              <a:t>What</a:t>
            </a:r>
          </a:p>
          <a:p>
            <a:pPr lvl="1"/>
            <a:r>
              <a:rPr lang="en-US" sz="1800" dirty="0" smtClean="0"/>
              <a:t>A two-column arrangement</a:t>
            </a:r>
          </a:p>
          <a:p>
            <a:pPr lvl="1"/>
            <a:r>
              <a:rPr lang="en-US" sz="1800" dirty="0" smtClean="0"/>
              <a:t>Right-aligned labels on the left</a:t>
            </a:r>
          </a:p>
          <a:p>
            <a:pPr lvl="1"/>
            <a:r>
              <a:rPr lang="en-US" sz="1800" dirty="0" smtClean="0"/>
              <a:t>Left-aligned items on the right</a:t>
            </a:r>
          </a:p>
          <a:p>
            <a:pPr lvl="5"/>
            <a:endParaRPr lang="en-US" sz="600" dirty="0" smtClean="0"/>
          </a:p>
          <a:p>
            <a:r>
              <a:rPr lang="en-US" sz="2000" dirty="0" smtClean="0"/>
              <a:t>When</a:t>
            </a:r>
            <a:endParaRPr lang="en-US" sz="1800" dirty="0" smtClean="0"/>
          </a:p>
          <a:p>
            <a:pPr lvl="1"/>
            <a:r>
              <a:rPr lang="en-US" sz="1800" dirty="0" smtClean="0"/>
              <a:t>An input form or any other set of labeled items</a:t>
            </a:r>
          </a:p>
          <a:p>
            <a:pPr lvl="1"/>
            <a:endParaRPr lang="en-US" sz="600" dirty="0" smtClean="0"/>
          </a:p>
          <a:p>
            <a:r>
              <a:rPr lang="en-US" sz="2000" dirty="0" smtClean="0"/>
              <a:t>Why</a:t>
            </a:r>
          </a:p>
          <a:p>
            <a:pPr lvl="1"/>
            <a:r>
              <a:rPr lang="en-US" sz="1800" dirty="0" smtClean="0"/>
              <a:t>Neat with strong perceptual grouping</a:t>
            </a:r>
          </a:p>
        </p:txBody>
      </p:sp>
    </p:spTree>
    <p:extLst>
      <p:ext uri="{BB962C8B-B14F-4D97-AF65-F5344CB8AC3E}">
        <p14:creationId xmlns:p14="http://schemas.microsoft.com/office/powerpoint/2010/main" val="31437432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Organization Design Patterns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25903"/>
            <a:ext cx="5394946" cy="2651731"/>
          </a:xfrm>
        </p:spPr>
        <p:txBody>
          <a:bodyPr/>
          <a:lstStyle/>
          <a:p>
            <a:r>
              <a:rPr lang="en-US" dirty="0" smtClean="0"/>
              <a:t>Feature, Search, and Browse</a:t>
            </a:r>
          </a:p>
          <a:p>
            <a:r>
              <a:rPr lang="en-US" dirty="0" smtClean="0"/>
              <a:t>News Stream</a:t>
            </a:r>
          </a:p>
          <a:p>
            <a:r>
              <a:rPr lang="en-US" dirty="0" smtClean="0"/>
              <a:t>Picture Manager</a:t>
            </a:r>
          </a:p>
          <a:p>
            <a:r>
              <a:rPr lang="en-US" dirty="0" smtClean="0"/>
              <a:t>Dashboard</a:t>
            </a:r>
          </a:p>
          <a:p>
            <a:r>
              <a:rPr lang="en-US" dirty="0" smtClean="0"/>
              <a:t>Canvas + Palette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4297683" y="3154683"/>
            <a:ext cx="4206194" cy="23666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69900" indent="-4699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0000"/>
              <a:buFont typeface="Wingdings" charset="0"/>
              <a:buChar char="o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charset="0"/>
              <a:buChar char="n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377950" indent="-468313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charset="0"/>
              <a:buChar char="o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827213" indent="-43815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charset="0"/>
              <a:buChar char="n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297113" indent="-468313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0"/>
              <a:buChar char="o"/>
              <a:defRPr sz="1200">
                <a:solidFill>
                  <a:schemeClr val="tx1"/>
                </a:solidFill>
                <a:latin typeface="+mn-lt"/>
                <a:ea typeface="+mn-ea"/>
              </a:defRPr>
            </a:lvl5pPr>
            <a:lvl6pPr marL="2754313" indent="-468313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0"/>
              <a:buChar char="o"/>
              <a:defRPr sz="1200">
                <a:solidFill>
                  <a:schemeClr val="tx1"/>
                </a:solidFill>
                <a:latin typeface="+mn-lt"/>
                <a:ea typeface="+mn-ea"/>
              </a:defRPr>
            </a:lvl6pPr>
            <a:lvl7pPr marL="3211513" indent="-468313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0"/>
              <a:buChar char="o"/>
              <a:defRPr sz="1200">
                <a:solidFill>
                  <a:schemeClr val="tx1"/>
                </a:solidFill>
                <a:latin typeface="+mn-lt"/>
                <a:ea typeface="+mn-ea"/>
              </a:defRPr>
            </a:lvl7pPr>
            <a:lvl8pPr marL="3668713" indent="-468313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0"/>
              <a:buChar char="o"/>
              <a:defRPr sz="1200">
                <a:solidFill>
                  <a:schemeClr val="tx1"/>
                </a:solidFill>
                <a:latin typeface="+mn-lt"/>
                <a:ea typeface="+mn-ea"/>
              </a:defRPr>
            </a:lvl8pPr>
            <a:lvl9pPr marL="4125913" indent="-468313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0"/>
              <a:buChar char="o"/>
              <a:defRPr sz="12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dirty="0" smtClean="0"/>
              <a:t>Wizard</a:t>
            </a:r>
          </a:p>
          <a:p>
            <a:r>
              <a:rPr lang="en-US" dirty="0" smtClean="0"/>
              <a:t>Settings Editor</a:t>
            </a:r>
          </a:p>
          <a:p>
            <a:r>
              <a:rPr lang="en-US" dirty="0" smtClean="0"/>
              <a:t>Alternate Views</a:t>
            </a:r>
          </a:p>
          <a:p>
            <a:r>
              <a:rPr lang="en-US" dirty="0" smtClean="0"/>
              <a:t>Multiple Workspaces</a:t>
            </a:r>
          </a:p>
          <a:p>
            <a:r>
              <a:rPr lang="en-US" dirty="0" smtClean="0"/>
              <a:t>Multilevel Help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41404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Layout: </a:t>
            </a:r>
            <a:r>
              <a:rPr lang="en-US" dirty="0" smtClean="0"/>
              <a:t>Responsive Enabling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5" name="Picture 4" descr="Screen Shot 2014-09-09 at 8.16.0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3293" y="960147"/>
            <a:ext cx="4782992" cy="4359579"/>
          </a:xfrm>
          <a:prstGeom prst="rect">
            <a:avLst/>
          </a:prstGeom>
        </p:spPr>
      </p:pic>
      <p:pic>
        <p:nvPicPr>
          <p:cNvPr id="6" name="Picture 5" descr="Screen Shot 2014-09-09 at 8.16.4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7683" y="2460833"/>
            <a:ext cx="4824230" cy="4397167"/>
          </a:xfrm>
          <a:prstGeom prst="rect">
            <a:avLst/>
          </a:prstGeom>
        </p:spPr>
      </p:pic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65804" y="1295400"/>
            <a:ext cx="3383245" cy="4876770"/>
          </a:xfrm>
        </p:spPr>
        <p:txBody>
          <a:bodyPr/>
          <a:lstStyle/>
          <a:p>
            <a:r>
              <a:rPr lang="en-US" sz="2000" dirty="0" smtClean="0"/>
              <a:t>What</a:t>
            </a:r>
          </a:p>
          <a:p>
            <a:pPr lvl="1"/>
            <a:r>
              <a:rPr lang="en-US" sz="1800" dirty="0" smtClean="0"/>
              <a:t>Progressively enable UI components as the user selects options</a:t>
            </a:r>
          </a:p>
          <a:p>
            <a:pPr lvl="5"/>
            <a:endParaRPr lang="en-US" sz="600" dirty="0" smtClean="0"/>
          </a:p>
          <a:p>
            <a:r>
              <a:rPr lang="en-US" sz="2000" dirty="0" smtClean="0"/>
              <a:t>When</a:t>
            </a:r>
            <a:endParaRPr lang="en-US" sz="1800" dirty="0" smtClean="0"/>
          </a:p>
          <a:p>
            <a:pPr lvl="1"/>
            <a:r>
              <a:rPr lang="en-US" sz="1800" dirty="0" smtClean="0"/>
              <a:t>Lead a user through a complex task step by step.</a:t>
            </a:r>
          </a:p>
          <a:p>
            <a:pPr lvl="1"/>
            <a:r>
              <a:rPr lang="en-US" sz="1800" dirty="0" smtClean="0"/>
              <a:t>The user can easily change his mind</a:t>
            </a:r>
          </a:p>
          <a:p>
            <a:pPr lvl="1"/>
            <a:endParaRPr lang="en-US" sz="600" dirty="0" smtClean="0"/>
          </a:p>
          <a:p>
            <a:r>
              <a:rPr lang="en-US" sz="2000" dirty="0" smtClean="0"/>
              <a:t>Why</a:t>
            </a:r>
          </a:p>
          <a:p>
            <a:pPr lvl="1"/>
            <a:r>
              <a:rPr lang="en-US" sz="1800" dirty="0" smtClean="0"/>
              <a:t>The user can see all the options</a:t>
            </a:r>
          </a:p>
          <a:p>
            <a:pPr lvl="1"/>
            <a:r>
              <a:rPr lang="en-US" sz="1800" dirty="0" smtClean="0"/>
              <a:t>Only the required options are enabled</a:t>
            </a:r>
          </a:p>
        </p:txBody>
      </p:sp>
    </p:spTree>
    <p:extLst>
      <p:ext uri="{BB962C8B-B14F-4D97-AF65-F5344CB8AC3E}">
        <p14:creationId xmlns:p14="http://schemas.microsoft.com/office/powerpoint/2010/main" val="13417350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Layout: </a:t>
            </a:r>
            <a:r>
              <a:rPr lang="en-US" dirty="0" smtClean="0"/>
              <a:t>Self-Adjusting Layout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6" name="Picture 5" descr="Screen Shot 2014-09-09 at 7.39.4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0612" y="1051586"/>
            <a:ext cx="5793338" cy="5212023"/>
          </a:xfrm>
          <a:prstGeom prst="rect">
            <a:avLst/>
          </a:prstGeom>
        </p:spPr>
      </p:pic>
      <p:pic>
        <p:nvPicPr>
          <p:cNvPr id="8" name="Picture 7" descr="Screen Shot 2014-09-09 at 8.32.28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7683" y="3429000"/>
            <a:ext cx="4704290" cy="3309327"/>
          </a:xfrm>
          <a:prstGeom prst="rect">
            <a:avLst/>
          </a:prstGeom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365804" y="1295400"/>
            <a:ext cx="3383245" cy="4876770"/>
          </a:xfrm>
        </p:spPr>
        <p:txBody>
          <a:bodyPr/>
          <a:lstStyle/>
          <a:p>
            <a:r>
              <a:rPr lang="en-US" sz="2000" dirty="0" smtClean="0"/>
              <a:t>What</a:t>
            </a:r>
          </a:p>
          <a:p>
            <a:pPr lvl="1"/>
            <a:r>
              <a:rPr lang="en-US" sz="1800" dirty="0" smtClean="0"/>
              <a:t>The page contents automatically resize to maintain the same arrangement for a different window size and aspect ratio</a:t>
            </a:r>
          </a:p>
          <a:p>
            <a:pPr lvl="5"/>
            <a:endParaRPr lang="en-US" sz="600" dirty="0" smtClean="0"/>
          </a:p>
          <a:p>
            <a:r>
              <a:rPr lang="en-US" sz="2000" dirty="0" smtClean="0"/>
              <a:t>When</a:t>
            </a:r>
            <a:endParaRPr lang="en-US" sz="1800" dirty="0" smtClean="0"/>
          </a:p>
          <a:p>
            <a:pPr lvl="1"/>
            <a:r>
              <a:rPr lang="en-US" sz="1800" dirty="0" smtClean="0"/>
              <a:t>Users can resize windows as desired</a:t>
            </a:r>
          </a:p>
          <a:p>
            <a:pPr lvl="1"/>
            <a:endParaRPr lang="en-US" sz="600" dirty="0" smtClean="0"/>
          </a:p>
          <a:p>
            <a:r>
              <a:rPr lang="en-US" sz="2000" dirty="0" smtClean="0"/>
              <a:t>Why</a:t>
            </a:r>
          </a:p>
          <a:p>
            <a:pPr lvl="1"/>
            <a:r>
              <a:rPr lang="en-US" sz="1800" dirty="0" smtClean="0"/>
              <a:t>Users choose window sizes and aspect ratios unpredictably</a:t>
            </a:r>
          </a:p>
        </p:txBody>
      </p:sp>
    </p:spTree>
    <p:extLst>
      <p:ext uri="{BB962C8B-B14F-4D97-AF65-F5344CB8AC3E}">
        <p14:creationId xmlns:p14="http://schemas.microsoft.com/office/powerpoint/2010/main" val="14138653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 Prototype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a </a:t>
            </a:r>
            <a:r>
              <a:rPr lang="en-US" dirty="0" smtClean="0">
                <a:solidFill>
                  <a:srgbClr val="B23C00"/>
                </a:solidFill>
              </a:rPr>
              <a:t>prototype</a:t>
            </a:r>
            <a:r>
              <a:rPr lang="en-US" dirty="0" smtClean="0"/>
              <a:t> of your web application.</a:t>
            </a:r>
          </a:p>
          <a:p>
            <a:pPr lvl="1"/>
            <a:r>
              <a:rPr lang="en-US" dirty="0" smtClean="0"/>
              <a:t>Use organization, navigation, and page layout design patterns.</a:t>
            </a:r>
          </a:p>
          <a:p>
            <a:pPr lvl="1"/>
            <a:r>
              <a:rPr lang="en-US" dirty="0" smtClean="0"/>
              <a:t>Your choice of prototyping tool.</a:t>
            </a:r>
          </a:p>
          <a:p>
            <a:pPr lvl="6"/>
            <a:endParaRPr lang="en-US" dirty="0" smtClean="0"/>
          </a:p>
          <a:p>
            <a:r>
              <a:rPr lang="en-US" dirty="0" smtClean="0"/>
              <a:t>A prototype should </a:t>
            </a:r>
            <a:r>
              <a:rPr lang="en-US" dirty="0" smtClean="0">
                <a:solidFill>
                  <a:srgbClr val="B23300"/>
                </a:solidFill>
              </a:rPr>
              <a:t>look and act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like the real application.</a:t>
            </a:r>
          </a:p>
          <a:p>
            <a:pPr lvl="1"/>
            <a:r>
              <a:rPr lang="en-US" dirty="0" smtClean="0"/>
              <a:t>But it doesn’t have to really work.</a:t>
            </a:r>
          </a:p>
          <a:p>
            <a:pPr lvl="1"/>
            <a:r>
              <a:rPr lang="en-US" dirty="0" smtClean="0"/>
              <a:t>It can use hardcoded data.</a:t>
            </a:r>
          </a:p>
          <a:p>
            <a:pPr lvl="1"/>
            <a:r>
              <a:rPr lang="en-US" dirty="0" smtClean="0"/>
              <a:t>Not all execution paths need to be enabled.</a:t>
            </a:r>
          </a:p>
          <a:p>
            <a:pPr lvl="5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874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 </a:t>
            </a:r>
            <a:r>
              <a:rPr lang="en-US" dirty="0" smtClean="0"/>
              <a:t>Prototype</a:t>
            </a:r>
            <a:r>
              <a:rPr lang="en-US" i="1" dirty="0" smtClean="0"/>
              <a:t>, cont’d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Your prototype should enable you to demonstrate at least 2 of your use cases.</a:t>
            </a:r>
          </a:p>
          <a:p>
            <a:pPr lvl="5"/>
            <a:endParaRPr lang="en-US" dirty="0" smtClean="0"/>
          </a:p>
          <a:p>
            <a:r>
              <a:rPr lang="en-US" dirty="0" smtClean="0"/>
              <a:t>We will use your prototypes to perform </a:t>
            </a:r>
            <a:br>
              <a:rPr lang="en-US" dirty="0" smtClean="0"/>
            </a:br>
            <a:r>
              <a:rPr lang="en-US" dirty="0" smtClean="0">
                <a:solidFill>
                  <a:srgbClr val="B23300"/>
                </a:solidFill>
              </a:rPr>
              <a:t>usability testing </a:t>
            </a:r>
            <a:r>
              <a:rPr lang="en-US" dirty="0" smtClean="0"/>
              <a:t>as part of Assignment #2.</a:t>
            </a:r>
          </a:p>
          <a:p>
            <a:pPr lvl="1"/>
            <a:r>
              <a:rPr lang="en-US" dirty="0" smtClean="0"/>
              <a:t>Details of the assignment to be provided later.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3730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Prototype</a:t>
            </a:r>
            <a:r>
              <a:rPr lang="en-US" i="1" dirty="0" smtClean="0"/>
              <a:t>, cont’d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Be able to explain:</a:t>
            </a:r>
          </a:p>
          <a:p>
            <a:pPr lvl="5"/>
            <a:endParaRPr lang="en-US" dirty="0" smtClean="0"/>
          </a:p>
          <a:p>
            <a:pPr lvl="1"/>
            <a:r>
              <a:rPr lang="en-US" dirty="0" smtClean="0"/>
              <a:t>The purpose of the application.</a:t>
            </a:r>
          </a:p>
          <a:p>
            <a:pPr lvl="1"/>
            <a:r>
              <a:rPr lang="en-US" dirty="0" smtClean="0"/>
              <a:t>What benefits does it provide the user?</a:t>
            </a:r>
          </a:p>
          <a:p>
            <a:pPr lvl="1"/>
            <a:r>
              <a:rPr lang="en-US" dirty="0" smtClean="0"/>
              <a:t>What were the requirements?</a:t>
            </a:r>
          </a:p>
          <a:p>
            <a:pPr lvl="2"/>
            <a:r>
              <a:rPr lang="en-US" dirty="0" smtClean="0"/>
              <a:t>Highlight the ones that your prototype meets.</a:t>
            </a:r>
          </a:p>
          <a:p>
            <a:pPr lvl="2"/>
            <a:r>
              <a:rPr lang="en-US" dirty="0" smtClean="0"/>
              <a:t>Which use cases does your prototype enable?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1493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Display Lists of Items?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Get an overview of all items</a:t>
            </a:r>
          </a:p>
          <a:p>
            <a:r>
              <a:rPr lang="en-US" dirty="0" smtClean="0"/>
              <a:t>Browse item by item</a:t>
            </a:r>
          </a:p>
          <a:p>
            <a:r>
              <a:rPr lang="en-US" dirty="0" smtClean="0"/>
              <a:t>Search for a specific item</a:t>
            </a:r>
          </a:p>
          <a:p>
            <a:r>
              <a:rPr lang="en-US" dirty="0" smtClean="0"/>
              <a:t>Sort and filter items</a:t>
            </a:r>
          </a:p>
          <a:p>
            <a:r>
              <a:rPr lang="en-US" dirty="0" smtClean="0"/>
              <a:t>Rearrange, add, delete, or </a:t>
            </a:r>
            <a:r>
              <a:rPr lang="en-US" dirty="0" err="1" smtClean="0"/>
              <a:t>recategorize</a:t>
            </a:r>
            <a:r>
              <a:rPr lang="en-US" dirty="0" smtClean="0"/>
              <a:t> items</a:t>
            </a:r>
            <a:br>
              <a:rPr lang="en-US" dirty="0" smtClean="0"/>
            </a:br>
            <a:r>
              <a:rPr lang="en-US" dirty="0" smtClean="0"/>
              <a:t>_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26678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Information Architecture for Lists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Length of the list</a:t>
            </a:r>
          </a:p>
          <a:p>
            <a:r>
              <a:rPr lang="en-US" dirty="0" smtClean="0"/>
              <a:t>Order of the items</a:t>
            </a:r>
          </a:p>
          <a:p>
            <a:r>
              <a:rPr lang="en-US" dirty="0" smtClean="0"/>
              <a:t>Item grouping</a:t>
            </a:r>
          </a:p>
          <a:p>
            <a:r>
              <a:rPr lang="en-US" dirty="0" smtClean="0"/>
              <a:t>Item types</a:t>
            </a:r>
          </a:p>
          <a:p>
            <a:r>
              <a:rPr lang="en-US" dirty="0" smtClean="0"/>
              <a:t>User interaction with the list</a:t>
            </a:r>
          </a:p>
          <a:p>
            <a:r>
              <a:rPr lang="en-US" dirty="0" smtClean="0"/>
              <a:t>Dynamic behavior of the list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5771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 about Displaying Lists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to show the details of an item </a:t>
            </a:r>
            <a:br>
              <a:rPr lang="en-US" dirty="0" smtClean="0"/>
            </a:br>
            <a:r>
              <a:rPr lang="en-US" dirty="0" smtClean="0"/>
              <a:t>that the user selected from a list?</a:t>
            </a:r>
          </a:p>
          <a:p>
            <a:pPr lvl="5"/>
            <a:endParaRPr lang="en-US" dirty="0" smtClean="0"/>
          </a:p>
          <a:p>
            <a:r>
              <a:rPr lang="en-US" dirty="0" smtClean="0"/>
              <a:t>How to display a list that has graphical items?</a:t>
            </a:r>
          </a:p>
          <a:p>
            <a:pPr lvl="5"/>
            <a:endParaRPr lang="en-US" dirty="0" smtClean="0"/>
          </a:p>
          <a:p>
            <a:r>
              <a:rPr lang="en-US" dirty="0" smtClean="0"/>
              <a:t>How to manage a very long list?</a:t>
            </a:r>
          </a:p>
          <a:p>
            <a:pPr lvl="5"/>
            <a:endParaRPr lang="en-US" dirty="0" smtClean="0"/>
          </a:p>
          <a:p>
            <a:r>
              <a:rPr lang="en-US" dirty="0" smtClean="0"/>
              <a:t>How to display list that is organized into categories or hierarchies?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1955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Lists: Two-Panel Selector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28</a:t>
            </a:fld>
            <a:endParaRPr lang="en-US"/>
          </a:p>
        </p:txBody>
      </p:sp>
      <p:pic>
        <p:nvPicPr>
          <p:cNvPr id="5" name="Picture 4" descr="Screen Shot 2014-09-14 at 9.27.4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6840" y="1143025"/>
            <a:ext cx="5417110" cy="4800585"/>
          </a:xfrm>
          <a:prstGeom prst="rect">
            <a:avLst/>
          </a:prstGeom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365803" y="1295400"/>
            <a:ext cx="4114758" cy="4876770"/>
          </a:xfrm>
        </p:spPr>
        <p:txBody>
          <a:bodyPr/>
          <a:lstStyle/>
          <a:p>
            <a:r>
              <a:rPr lang="en-US" sz="2000" dirty="0" smtClean="0"/>
              <a:t>What</a:t>
            </a:r>
          </a:p>
          <a:p>
            <a:pPr lvl="1"/>
            <a:r>
              <a:rPr lang="en-US" sz="1800" dirty="0" smtClean="0"/>
              <a:t>Two panels side-by-side</a:t>
            </a:r>
          </a:p>
          <a:p>
            <a:pPr lvl="1"/>
            <a:r>
              <a:rPr lang="en-US" sz="1800" dirty="0" smtClean="0"/>
              <a:t>First panel show a list </a:t>
            </a:r>
            <a:br>
              <a:rPr lang="en-US" sz="1800" dirty="0" smtClean="0"/>
            </a:br>
            <a:r>
              <a:rPr lang="en-US" sz="1800" dirty="0" smtClean="0"/>
              <a:t>of selectable items</a:t>
            </a:r>
          </a:p>
          <a:p>
            <a:pPr lvl="1"/>
            <a:r>
              <a:rPr lang="en-US" sz="1800" dirty="0" smtClean="0"/>
              <a:t>Second panel shows the selected item’s content</a:t>
            </a:r>
          </a:p>
          <a:p>
            <a:pPr lvl="5"/>
            <a:endParaRPr lang="en-US" sz="600" dirty="0" smtClean="0"/>
          </a:p>
          <a:p>
            <a:r>
              <a:rPr lang="en-US" sz="2000" dirty="0" smtClean="0"/>
              <a:t>When</a:t>
            </a:r>
            <a:endParaRPr lang="en-US" sz="1800" dirty="0" smtClean="0"/>
          </a:p>
          <a:p>
            <a:pPr lvl="1"/>
            <a:r>
              <a:rPr lang="en-US" sz="1800" dirty="0" smtClean="0"/>
              <a:t>Show the entire </a:t>
            </a:r>
            <a:br>
              <a:rPr lang="en-US" sz="1800" dirty="0" smtClean="0"/>
            </a:br>
            <a:r>
              <a:rPr lang="en-US" sz="1800" dirty="0" smtClean="0"/>
              <a:t>list of items</a:t>
            </a:r>
          </a:p>
          <a:p>
            <a:pPr lvl="1"/>
            <a:r>
              <a:rPr lang="en-US" sz="1800" dirty="0" smtClean="0"/>
              <a:t>Each item has content</a:t>
            </a:r>
          </a:p>
          <a:p>
            <a:pPr lvl="1"/>
            <a:endParaRPr lang="en-US" sz="600" dirty="0" smtClean="0"/>
          </a:p>
          <a:p>
            <a:r>
              <a:rPr lang="en-US" sz="2000" dirty="0" smtClean="0"/>
              <a:t>Why</a:t>
            </a:r>
          </a:p>
          <a:p>
            <a:pPr lvl="1"/>
            <a:r>
              <a:rPr lang="en-US" sz="1800" dirty="0" smtClean="0"/>
              <a:t>Reduced physical effort</a:t>
            </a:r>
          </a:p>
          <a:p>
            <a:pPr lvl="1"/>
            <a:r>
              <a:rPr lang="en-US" sz="1800" dirty="0" smtClean="0"/>
              <a:t>Reduced visual cognitive load</a:t>
            </a:r>
          </a:p>
          <a:p>
            <a:pPr lvl="1"/>
            <a:r>
              <a:rPr lang="en-US" sz="1800" dirty="0" smtClean="0"/>
              <a:t>Less user memory burden</a:t>
            </a:r>
          </a:p>
        </p:txBody>
      </p:sp>
    </p:spTree>
    <p:extLst>
      <p:ext uri="{BB962C8B-B14F-4D97-AF65-F5344CB8AC3E}">
        <p14:creationId xmlns:p14="http://schemas.microsoft.com/office/powerpoint/2010/main" val="18090938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Lists: One-Window Drilldown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65803" y="1295400"/>
            <a:ext cx="3931880" cy="4876770"/>
          </a:xfrm>
        </p:spPr>
        <p:txBody>
          <a:bodyPr/>
          <a:lstStyle/>
          <a:p>
            <a:r>
              <a:rPr lang="en-US" sz="2000" dirty="0" smtClean="0"/>
              <a:t>What</a:t>
            </a:r>
          </a:p>
          <a:p>
            <a:pPr lvl="1"/>
            <a:r>
              <a:rPr lang="en-US" sz="1800" dirty="0" smtClean="0"/>
              <a:t>A list of selectable items </a:t>
            </a:r>
            <a:br>
              <a:rPr lang="en-US" sz="1800" dirty="0" smtClean="0"/>
            </a:br>
            <a:r>
              <a:rPr lang="en-US" sz="1800" dirty="0" smtClean="0"/>
              <a:t>in a single window</a:t>
            </a:r>
          </a:p>
          <a:p>
            <a:pPr lvl="1"/>
            <a:r>
              <a:rPr lang="en-US" sz="1800" dirty="0" smtClean="0"/>
              <a:t>When </a:t>
            </a:r>
            <a:r>
              <a:rPr lang="en-US" sz="1800" dirty="0"/>
              <a:t>the user selects </a:t>
            </a:r>
            <a:r>
              <a:rPr lang="en-US" sz="1800" dirty="0" smtClean="0"/>
              <a:t>an item, replace the list with the item details</a:t>
            </a:r>
            <a:endParaRPr lang="en-US" sz="600" dirty="0" smtClean="0"/>
          </a:p>
          <a:p>
            <a:r>
              <a:rPr lang="en-US" sz="2000" dirty="0" smtClean="0"/>
              <a:t>When</a:t>
            </a:r>
            <a:endParaRPr lang="en-US" sz="1800" dirty="0" smtClean="0"/>
          </a:p>
          <a:p>
            <a:pPr lvl="1"/>
            <a:r>
              <a:rPr lang="en-US" sz="1800" dirty="0" smtClean="0"/>
              <a:t>Each item has content</a:t>
            </a:r>
          </a:p>
          <a:p>
            <a:pPr lvl="1"/>
            <a:r>
              <a:rPr lang="en-US" sz="1800" dirty="0" smtClean="0"/>
              <a:t>Limited available space</a:t>
            </a:r>
          </a:p>
          <a:p>
            <a:pPr lvl="1"/>
            <a:r>
              <a:rPr lang="en-US" sz="1800" dirty="0" smtClean="0"/>
              <a:t>Large list and large content</a:t>
            </a:r>
          </a:p>
          <a:p>
            <a:pPr lvl="1"/>
            <a:endParaRPr lang="en-US" sz="600" dirty="0" smtClean="0"/>
          </a:p>
          <a:p>
            <a:r>
              <a:rPr lang="en-US" sz="2000" dirty="0" smtClean="0"/>
              <a:t>Why</a:t>
            </a:r>
          </a:p>
          <a:p>
            <a:pPr lvl="1"/>
            <a:r>
              <a:rPr lang="en-US" sz="1800" dirty="0" smtClean="0"/>
              <a:t>Only option when space </a:t>
            </a:r>
            <a:br>
              <a:rPr lang="en-US" sz="1800" dirty="0" smtClean="0"/>
            </a:br>
            <a:r>
              <a:rPr lang="en-US" sz="1800" dirty="0" smtClean="0"/>
              <a:t>is tight</a:t>
            </a:r>
          </a:p>
        </p:txBody>
      </p:sp>
      <p:pic>
        <p:nvPicPr>
          <p:cNvPr id="6" name="Picture 5" descr="Screen Shot 2014-09-14 at 9.38.3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122" y="1051586"/>
            <a:ext cx="4226230" cy="3794756"/>
          </a:xfrm>
          <a:prstGeom prst="rect">
            <a:avLst/>
          </a:prstGeom>
        </p:spPr>
      </p:pic>
      <p:pic>
        <p:nvPicPr>
          <p:cNvPr id="7" name="Picture 6" descr="Screen Shot 2014-09-14 at 9.38.58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195" y="2880366"/>
            <a:ext cx="4114755" cy="3694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9788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Navigation Design Patterns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191" y="1305231"/>
            <a:ext cx="2233970" cy="176269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5064" y="1324078"/>
            <a:ext cx="1880419" cy="176134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9452" y="1299497"/>
            <a:ext cx="1847646" cy="173064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9547" y="3660206"/>
            <a:ext cx="3108567" cy="24440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38645" y="4082737"/>
            <a:ext cx="2754671" cy="162570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V="1">
            <a:off x="3736258" y="4408948"/>
            <a:ext cx="2517058" cy="33526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53806" y="2974258"/>
            <a:ext cx="17926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Clear entry points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121355" y="3195484"/>
            <a:ext cx="15649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Hub and spoke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7038259" y="3162710"/>
            <a:ext cx="16217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Fully connected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023810" y="5801033"/>
            <a:ext cx="10398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Multilevel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432710" y="4891549"/>
            <a:ext cx="11543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Sequential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6972710" y="5776452"/>
            <a:ext cx="9371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Pyramid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6035024" y="6177454"/>
            <a:ext cx="2000433" cy="57708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bg1">
                    <a:lumMod val="65000"/>
                  </a:schemeClr>
                </a:solidFill>
              </a:rPr>
              <a:t>Designing Interfaces, 2</a:t>
            </a:r>
            <a:r>
              <a:rPr lang="en-US" sz="1050" b="1" baseline="30000" dirty="0" smtClean="0">
                <a:solidFill>
                  <a:schemeClr val="bg1">
                    <a:lumMod val="65000"/>
                  </a:schemeClr>
                </a:solidFill>
              </a:rPr>
              <a:t>nd</a:t>
            </a:r>
            <a:r>
              <a:rPr lang="en-US" sz="1050" b="1" dirty="0" smtClean="0">
                <a:solidFill>
                  <a:schemeClr val="bg1">
                    <a:lumMod val="65000"/>
                  </a:schemeClr>
                </a:solidFill>
              </a:rPr>
              <a:t> ed.</a:t>
            </a:r>
          </a:p>
          <a:p>
            <a:r>
              <a:rPr lang="en-US" sz="1050" dirty="0" smtClean="0">
                <a:solidFill>
                  <a:schemeClr val="bg1">
                    <a:lumMod val="65000"/>
                  </a:schemeClr>
                </a:solidFill>
              </a:rPr>
              <a:t>by Jenifer Tidwell</a:t>
            </a:r>
          </a:p>
          <a:p>
            <a:r>
              <a:rPr lang="en-US" sz="1050" dirty="0" smtClean="0">
                <a:solidFill>
                  <a:schemeClr val="bg1">
                    <a:lumMod val="65000"/>
                  </a:schemeClr>
                </a:solidFill>
              </a:rPr>
              <a:t>O’Reilly Media, 2011</a:t>
            </a:r>
            <a:endParaRPr lang="en-US" sz="105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31274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Lists: List Inlay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65803" y="1295399"/>
            <a:ext cx="4206197" cy="4968209"/>
          </a:xfrm>
        </p:spPr>
        <p:txBody>
          <a:bodyPr/>
          <a:lstStyle/>
          <a:p>
            <a:r>
              <a:rPr lang="en-US" sz="2000" dirty="0" smtClean="0"/>
              <a:t>What</a:t>
            </a:r>
          </a:p>
          <a:p>
            <a:pPr lvl="1"/>
            <a:r>
              <a:rPr lang="en-US" sz="1800" dirty="0" smtClean="0"/>
              <a:t>Display a list of items as a column</a:t>
            </a:r>
          </a:p>
          <a:p>
            <a:pPr lvl="1"/>
            <a:r>
              <a:rPr lang="en-US" sz="1800" dirty="0" smtClean="0"/>
              <a:t>When the user selects an </a:t>
            </a:r>
            <a:br>
              <a:rPr lang="en-US" sz="1800" dirty="0" smtClean="0"/>
            </a:br>
            <a:r>
              <a:rPr lang="en-US" sz="1800" dirty="0" smtClean="0"/>
              <a:t>item, show the item details </a:t>
            </a:r>
            <a:br>
              <a:rPr lang="en-US" sz="1800" dirty="0" smtClean="0"/>
            </a:br>
            <a:r>
              <a:rPr lang="en-US" sz="1800" dirty="0" smtClean="0"/>
              <a:t>in place within the list</a:t>
            </a:r>
          </a:p>
          <a:p>
            <a:pPr lvl="1"/>
            <a:r>
              <a:rPr lang="en-US" sz="1800" dirty="0" smtClean="0"/>
              <a:t>The user </a:t>
            </a:r>
            <a:r>
              <a:rPr lang="en-US" sz="1800" dirty="0"/>
              <a:t>can </a:t>
            </a:r>
            <a:r>
              <a:rPr lang="en-US" sz="1800" dirty="0" smtClean="0"/>
              <a:t>independently open and close item details</a:t>
            </a:r>
          </a:p>
          <a:p>
            <a:pPr lvl="5"/>
            <a:endParaRPr lang="en-US" sz="600" dirty="0" smtClean="0"/>
          </a:p>
          <a:p>
            <a:r>
              <a:rPr lang="en-US" sz="2000" dirty="0" smtClean="0"/>
              <a:t>When</a:t>
            </a:r>
            <a:endParaRPr lang="en-US" sz="1800" dirty="0" smtClean="0"/>
          </a:p>
          <a:p>
            <a:pPr lvl="1"/>
            <a:r>
              <a:rPr lang="en-US" sz="1800" dirty="0" smtClean="0"/>
              <a:t>Each item has a small </a:t>
            </a:r>
            <a:br>
              <a:rPr lang="en-US" sz="1800" dirty="0" smtClean="0"/>
            </a:br>
            <a:r>
              <a:rPr lang="en-US" sz="1800" dirty="0" smtClean="0"/>
              <a:t>amount of content</a:t>
            </a:r>
          </a:p>
          <a:p>
            <a:pPr lvl="1"/>
            <a:r>
              <a:rPr lang="en-US" sz="1800" dirty="0" smtClean="0"/>
              <a:t>Insufficient space to show </a:t>
            </a:r>
            <a:br>
              <a:rPr lang="en-US" sz="1800" dirty="0" smtClean="0"/>
            </a:br>
            <a:r>
              <a:rPr lang="en-US" sz="1800" dirty="0" smtClean="0"/>
              <a:t>all the items’ contents</a:t>
            </a:r>
          </a:p>
          <a:p>
            <a:pPr lvl="1"/>
            <a:endParaRPr lang="en-US" sz="600" dirty="0" smtClean="0"/>
          </a:p>
          <a:p>
            <a:r>
              <a:rPr lang="en-US" sz="2000" dirty="0" smtClean="0"/>
              <a:t>Why</a:t>
            </a:r>
          </a:p>
          <a:p>
            <a:pPr lvl="1"/>
            <a:r>
              <a:rPr lang="en-US" sz="1800" dirty="0" smtClean="0"/>
              <a:t>User can choose what to view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7811" y="1325903"/>
            <a:ext cx="4647833" cy="320036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035024" y="6177454"/>
            <a:ext cx="2000433" cy="57708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bg1">
                    <a:lumMod val="65000"/>
                  </a:schemeClr>
                </a:solidFill>
              </a:rPr>
              <a:t>Designing Interfaces, 2</a:t>
            </a:r>
            <a:r>
              <a:rPr lang="en-US" sz="1050" b="1" baseline="30000" dirty="0" smtClean="0">
                <a:solidFill>
                  <a:schemeClr val="bg1">
                    <a:lumMod val="65000"/>
                  </a:schemeClr>
                </a:solidFill>
              </a:rPr>
              <a:t>nd</a:t>
            </a:r>
            <a:r>
              <a:rPr lang="en-US" sz="1050" b="1" dirty="0" smtClean="0">
                <a:solidFill>
                  <a:schemeClr val="bg1">
                    <a:lumMod val="65000"/>
                  </a:schemeClr>
                </a:solidFill>
              </a:rPr>
              <a:t> ed.</a:t>
            </a:r>
          </a:p>
          <a:p>
            <a:r>
              <a:rPr lang="en-US" sz="1050" dirty="0" smtClean="0">
                <a:solidFill>
                  <a:schemeClr val="bg1">
                    <a:lumMod val="65000"/>
                  </a:schemeClr>
                </a:solidFill>
              </a:rPr>
              <a:t>by Jenifer Tidwell</a:t>
            </a:r>
          </a:p>
          <a:p>
            <a:r>
              <a:rPr lang="en-US" sz="1050" dirty="0" smtClean="0">
                <a:solidFill>
                  <a:schemeClr val="bg1">
                    <a:lumMod val="65000"/>
                  </a:schemeClr>
                </a:solidFill>
              </a:rPr>
              <a:t>O’Reilly Media, 2011</a:t>
            </a:r>
            <a:endParaRPr lang="en-US" sz="105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46448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Lists: Thumbnail Grid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365804" y="1295399"/>
            <a:ext cx="4206196" cy="4968209"/>
          </a:xfrm>
        </p:spPr>
        <p:txBody>
          <a:bodyPr/>
          <a:lstStyle/>
          <a:p>
            <a:r>
              <a:rPr lang="en-US" sz="2000" dirty="0" smtClean="0"/>
              <a:t>What</a:t>
            </a:r>
          </a:p>
          <a:p>
            <a:pPr lvl="1"/>
            <a:r>
              <a:rPr lang="en-US" sz="1800" dirty="0" smtClean="0"/>
              <a:t>Arrange a list of items as </a:t>
            </a:r>
            <a:br>
              <a:rPr lang="en-US" sz="1800" dirty="0" smtClean="0"/>
            </a:br>
            <a:r>
              <a:rPr lang="en-US" sz="1800" dirty="0" smtClean="0"/>
              <a:t>a grid of thumbnail images</a:t>
            </a:r>
          </a:p>
          <a:p>
            <a:pPr lvl="1"/>
            <a:r>
              <a:rPr lang="en-US" sz="1800" dirty="0" smtClean="0"/>
              <a:t>Each thumbnail is labeled</a:t>
            </a:r>
          </a:p>
          <a:p>
            <a:pPr lvl="1"/>
            <a:r>
              <a:rPr lang="en-US" sz="1800" dirty="0" smtClean="0"/>
              <a:t>Show the larger sized </a:t>
            </a:r>
            <a:br>
              <a:rPr lang="en-US" sz="1800" dirty="0" smtClean="0"/>
            </a:br>
            <a:r>
              <a:rPr lang="en-US" sz="1800" dirty="0" smtClean="0"/>
              <a:t>content of a selected item</a:t>
            </a:r>
          </a:p>
          <a:p>
            <a:pPr lvl="5"/>
            <a:endParaRPr lang="en-US" sz="600" dirty="0" smtClean="0"/>
          </a:p>
          <a:p>
            <a:r>
              <a:rPr lang="en-US" sz="2000" dirty="0" smtClean="0"/>
              <a:t>When</a:t>
            </a:r>
            <a:endParaRPr lang="en-US" sz="1800" dirty="0" smtClean="0"/>
          </a:p>
          <a:p>
            <a:pPr lvl="1"/>
            <a:r>
              <a:rPr lang="en-US" sz="1800" dirty="0" smtClean="0"/>
              <a:t>Items have content representable and recognizable in a smaller format</a:t>
            </a:r>
          </a:p>
          <a:p>
            <a:pPr lvl="1"/>
            <a:endParaRPr lang="en-US" sz="600" dirty="0" smtClean="0"/>
          </a:p>
          <a:p>
            <a:r>
              <a:rPr lang="en-US" sz="2000" dirty="0" smtClean="0"/>
              <a:t>Why</a:t>
            </a:r>
          </a:p>
          <a:p>
            <a:pPr lvl="1"/>
            <a:r>
              <a:rPr lang="en-US" sz="1800" dirty="0" smtClean="0"/>
              <a:t>Attractive way to display a large list of items</a:t>
            </a:r>
          </a:p>
          <a:p>
            <a:pPr lvl="1"/>
            <a:r>
              <a:rPr lang="en-US" sz="1800" dirty="0" smtClean="0"/>
              <a:t>Thumbnails are easy targets</a:t>
            </a:r>
          </a:p>
        </p:txBody>
      </p:sp>
      <p:pic>
        <p:nvPicPr>
          <p:cNvPr id="10" name="Picture 9" descr="Screen Shot 2014-09-14 at 9.59.1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4038" y="1325903"/>
            <a:ext cx="5169912" cy="4526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8395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Lists: Carousel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65803" y="3886195"/>
            <a:ext cx="8320952" cy="2285976"/>
          </a:xfrm>
        </p:spPr>
        <p:txBody>
          <a:bodyPr/>
          <a:lstStyle/>
          <a:p>
            <a:r>
              <a:rPr lang="en-US" sz="2000" dirty="0" smtClean="0"/>
              <a:t>What</a:t>
            </a:r>
          </a:p>
          <a:p>
            <a:pPr lvl="1"/>
            <a:r>
              <a:rPr lang="en-US" sz="1800" dirty="0" smtClean="0"/>
              <a:t>List items arranged in a scrollable horizontal strip.</a:t>
            </a:r>
          </a:p>
          <a:p>
            <a:pPr lvl="5"/>
            <a:endParaRPr lang="en-US" sz="600" dirty="0" smtClean="0"/>
          </a:p>
          <a:p>
            <a:r>
              <a:rPr lang="en-US" sz="2000" dirty="0" smtClean="0"/>
              <a:t>When</a:t>
            </a:r>
            <a:endParaRPr lang="en-US" sz="1800" dirty="0" smtClean="0"/>
          </a:p>
          <a:p>
            <a:pPr lvl="1"/>
            <a:r>
              <a:rPr lang="en-US" sz="1800" dirty="0" smtClean="0"/>
              <a:t>Insufficient space for a thumbnail grid</a:t>
            </a:r>
          </a:p>
          <a:p>
            <a:pPr lvl="1"/>
            <a:endParaRPr lang="en-US" sz="600" dirty="0" smtClean="0"/>
          </a:p>
          <a:p>
            <a:r>
              <a:rPr lang="en-US" sz="2000" dirty="0" smtClean="0"/>
              <a:t>Why</a:t>
            </a:r>
          </a:p>
          <a:p>
            <a:pPr lvl="1"/>
            <a:r>
              <a:rPr lang="en-US" sz="1800" dirty="0" smtClean="0"/>
              <a:t>Encourage users to scroll and browse.</a:t>
            </a:r>
          </a:p>
        </p:txBody>
      </p:sp>
      <p:pic>
        <p:nvPicPr>
          <p:cNvPr id="6" name="Picture 5" descr="Screen Shot 2014-09-14 at 10.07.4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8614" y="1051586"/>
            <a:ext cx="7765336" cy="3474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3807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Lists: Striped Rows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65804" y="1295400"/>
            <a:ext cx="3749002" cy="4876770"/>
          </a:xfrm>
        </p:spPr>
        <p:txBody>
          <a:bodyPr/>
          <a:lstStyle/>
          <a:p>
            <a:r>
              <a:rPr lang="en-US" sz="2000" dirty="0" smtClean="0"/>
              <a:t>What</a:t>
            </a:r>
          </a:p>
          <a:p>
            <a:pPr lvl="1"/>
            <a:r>
              <a:rPr lang="en-US" sz="1800" dirty="0" smtClean="0"/>
              <a:t>Table rows are striped with alternating colors.</a:t>
            </a:r>
          </a:p>
          <a:p>
            <a:pPr lvl="5"/>
            <a:endParaRPr lang="en-US" sz="600" dirty="0" smtClean="0"/>
          </a:p>
          <a:p>
            <a:r>
              <a:rPr lang="en-US" sz="2000" dirty="0" smtClean="0"/>
              <a:t>When</a:t>
            </a:r>
            <a:endParaRPr lang="en-US" sz="1800" dirty="0" smtClean="0"/>
          </a:p>
          <a:p>
            <a:pPr lvl="1"/>
            <a:r>
              <a:rPr lang="en-US" sz="1800" dirty="0" smtClean="0"/>
              <a:t>Need to group rows</a:t>
            </a:r>
          </a:p>
          <a:p>
            <a:pPr lvl="1"/>
            <a:endParaRPr lang="en-US" sz="600" dirty="0" smtClean="0"/>
          </a:p>
          <a:p>
            <a:r>
              <a:rPr lang="en-US" sz="2000" dirty="0" smtClean="0"/>
              <a:t>Why</a:t>
            </a:r>
          </a:p>
          <a:p>
            <a:pPr lvl="1"/>
            <a:r>
              <a:rPr lang="en-US" sz="1800" dirty="0" smtClean="0"/>
              <a:t>Easy to see groups</a:t>
            </a:r>
          </a:p>
          <a:p>
            <a:pPr lvl="1"/>
            <a:r>
              <a:rPr lang="en-US" sz="1800" dirty="0" smtClean="0"/>
              <a:t>Easy for a user’s eyes </a:t>
            </a:r>
            <a:br>
              <a:rPr lang="en-US" sz="1800" dirty="0" smtClean="0"/>
            </a:br>
            <a:r>
              <a:rPr lang="en-US" sz="1800" dirty="0" smtClean="0"/>
              <a:t>to track row contents </a:t>
            </a:r>
            <a:br>
              <a:rPr lang="en-US" sz="1800" dirty="0" smtClean="0"/>
            </a:br>
            <a:r>
              <a:rPr lang="en-US" sz="1800" dirty="0" smtClean="0"/>
              <a:t>from left to right</a:t>
            </a:r>
          </a:p>
        </p:txBody>
      </p:sp>
      <p:pic>
        <p:nvPicPr>
          <p:cNvPr id="6" name="Picture 5" descr="Screen Shot 2014-09-14 at 10.14.1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7683" y="1051586"/>
            <a:ext cx="4675889" cy="5714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2695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Lists: Pagination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65803" y="1234464"/>
            <a:ext cx="4023320" cy="4968209"/>
          </a:xfrm>
        </p:spPr>
        <p:txBody>
          <a:bodyPr/>
          <a:lstStyle/>
          <a:p>
            <a:r>
              <a:rPr lang="en-US" sz="2000" dirty="0" smtClean="0"/>
              <a:t>What</a:t>
            </a:r>
          </a:p>
          <a:p>
            <a:pPr lvl="1"/>
            <a:r>
              <a:rPr lang="en-US" sz="1800" dirty="0" smtClean="0"/>
              <a:t>Break a long list into pages</a:t>
            </a:r>
          </a:p>
          <a:p>
            <a:pPr lvl="1"/>
            <a:r>
              <a:rPr lang="en-US" sz="1800" dirty="0" smtClean="0"/>
              <a:t>Display one page at a time</a:t>
            </a:r>
          </a:p>
          <a:p>
            <a:pPr lvl="1"/>
            <a:r>
              <a:rPr lang="en-US" sz="1800" dirty="0" smtClean="0"/>
              <a:t>Navigation controls: first, last, next, previous</a:t>
            </a:r>
          </a:p>
          <a:p>
            <a:pPr lvl="5"/>
            <a:endParaRPr lang="en-US" sz="600" dirty="0" smtClean="0"/>
          </a:p>
          <a:p>
            <a:r>
              <a:rPr lang="en-US" sz="2000" dirty="0" smtClean="0"/>
              <a:t>When</a:t>
            </a:r>
            <a:endParaRPr lang="en-US" sz="1800" dirty="0" smtClean="0"/>
          </a:p>
          <a:p>
            <a:pPr lvl="1"/>
            <a:r>
              <a:rPr lang="en-US" sz="1800" dirty="0" smtClean="0"/>
              <a:t>A very long list of items</a:t>
            </a:r>
          </a:p>
          <a:p>
            <a:pPr lvl="1"/>
            <a:r>
              <a:rPr lang="en-US" sz="1800" dirty="0" smtClean="0"/>
              <a:t>Too much time to load and render the entire list all at once</a:t>
            </a:r>
          </a:p>
          <a:p>
            <a:pPr lvl="1"/>
            <a:endParaRPr lang="en-US" sz="600" dirty="0" smtClean="0"/>
          </a:p>
          <a:p>
            <a:r>
              <a:rPr lang="en-US" sz="2000" dirty="0" smtClean="0"/>
              <a:t>Why</a:t>
            </a:r>
          </a:p>
          <a:p>
            <a:pPr lvl="1"/>
            <a:r>
              <a:rPr lang="en-US" sz="1800" dirty="0" smtClean="0"/>
              <a:t>Break the list into manageable chunks</a:t>
            </a:r>
          </a:p>
          <a:p>
            <a:pPr lvl="1"/>
            <a:r>
              <a:rPr lang="en-US" sz="1800" dirty="0" smtClean="0"/>
              <a:t>The paging metaphor is well known</a:t>
            </a:r>
          </a:p>
        </p:txBody>
      </p:sp>
      <p:pic>
        <p:nvPicPr>
          <p:cNvPr id="7" name="Picture 6" descr="Screen Shot 2014-09-14 at 10.20.4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6317" y="1143024"/>
            <a:ext cx="4297633" cy="5506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1631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Lists: Jump to Item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65804" y="1295400"/>
            <a:ext cx="4846270" cy="4876770"/>
          </a:xfrm>
        </p:spPr>
        <p:txBody>
          <a:bodyPr/>
          <a:lstStyle/>
          <a:p>
            <a:r>
              <a:rPr lang="en-US" sz="2000" dirty="0" smtClean="0"/>
              <a:t>What</a:t>
            </a:r>
          </a:p>
          <a:p>
            <a:pPr lvl="1"/>
            <a:r>
              <a:rPr lang="en-US" sz="1800" dirty="0" smtClean="0"/>
              <a:t>A scrollable list of text items</a:t>
            </a:r>
          </a:p>
          <a:p>
            <a:pPr lvl="1"/>
            <a:r>
              <a:rPr lang="en-US" sz="1800" dirty="0" smtClean="0"/>
              <a:t>When the user starts to type the text content of an item, jump to that item and select it</a:t>
            </a:r>
          </a:p>
          <a:p>
            <a:pPr lvl="5"/>
            <a:endParaRPr lang="en-US" sz="600" dirty="0" smtClean="0"/>
          </a:p>
          <a:p>
            <a:r>
              <a:rPr lang="en-US" sz="2000" dirty="0" smtClean="0"/>
              <a:t>When</a:t>
            </a:r>
            <a:endParaRPr lang="en-US" sz="1800" dirty="0" smtClean="0"/>
          </a:p>
          <a:p>
            <a:pPr lvl="1"/>
            <a:r>
              <a:rPr lang="en-US" sz="1800" dirty="0" smtClean="0"/>
              <a:t>A long list of text items</a:t>
            </a:r>
          </a:p>
          <a:p>
            <a:pPr lvl="1"/>
            <a:r>
              <a:rPr lang="en-US" sz="1800" dirty="0" smtClean="0"/>
              <a:t>Only a portion of the list is visible</a:t>
            </a:r>
          </a:p>
          <a:p>
            <a:pPr lvl="1"/>
            <a:r>
              <a:rPr lang="en-US" sz="1800" dirty="0" smtClean="0"/>
              <a:t>Scrolling may be tedious</a:t>
            </a:r>
          </a:p>
          <a:p>
            <a:pPr lvl="1"/>
            <a:endParaRPr lang="en-US" sz="600" dirty="0" smtClean="0"/>
          </a:p>
          <a:p>
            <a:r>
              <a:rPr lang="en-US" sz="2000" dirty="0" smtClean="0"/>
              <a:t>Why</a:t>
            </a:r>
          </a:p>
          <a:p>
            <a:pPr lvl="1"/>
            <a:r>
              <a:rPr lang="en-US" sz="1800" dirty="0" smtClean="0"/>
              <a:t>User already knows what to look for</a:t>
            </a:r>
          </a:p>
          <a:p>
            <a:pPr lvl="1"/>
            <a:r>
              <a:rPr lang="en-US" sz="1800" dirty="0" smtClean="0"/>
              <a:t>Quick and direct access by the user</a:t>
            </a:r>
          </a:p>
          <a:p>
            <a:pPr lvl="1"/>
            <a:r>
              <a:rPr lang="en-US" sz="1800" dirty="0" smtClean="0"/>
              <a:t>Takes advantage of the computer’s </a:t>
            </a:r>
            <a:br>
              <a:rPr lang="en-US" sz="1800" dirty="0" smtClean="0"/>
            </a:br>
            <a:r>
              <a:rPr lang="en-US" sz="1800" dirty="0" smtClean="0"/>
              <a:t>fast searching</a:t>
            </a:r>
          </a:p>
        </p:txBody>
      </p:sp>
      <p:pic>
        <p:nvPicPr>
          <p:cNvPr id="3" name="Picture 2" descr="Screen Shot 2014-09-14 at 10.36.2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0707" y="1258278"/>
            <a:ext cx="2011658" cy="548634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955243" y="3429000"/>
            <a:ext cx="736387" cy="9233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B23C00"/>
            </a:solidFill>
          </a:ln>
        </p:spPr>
        <p:txBody>
          <a:bodyPr wrap="none" rtlCol="0">
            <a:spAutoFit/>
          </a:bodyPr>
          <a:lstStyle/>
          <a:p>
            <a:r>
              <a:rPr lang="en-US" sz="1800" dirty="0" smtClean="0">
                <a:solidFill>
                  <a:srgbClr val="B23C00"/>
                </a:solidFill>
              </a:rPr>
              <a:t>User </a:t>
            </a:r>
          </a:p>
          <a:p>
            <a:r>
              <a:rPr lang="en-US" sz="1800" dirty="0" smtClean="0">
                <a:solidFill>
                  <a:srgbClr val="B23C00"/>
                </a:solidFill>
              </a:rPr>
              <a:t>types</a:t>
            </a:r>
          </a:p>
          <a:p>
            <a:r>
              <a:rPr lang="en-US" sz="1800" dirty="0" smtClean="0">
                <a:solidFill>
                  <a:srgbClr val="B23C00"/>
                </a:solidFill>
              </a:rPr>
              <a:t>“Bas”</a:t>
            </a:r>
            <a:endParaRPr lang="en-US" sz="1800" dirty="0">
              <a:solidFill>
                <a:srgbClr val="B23C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40854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Lists: Alphabet </a:t>
            </a:r>
            <a:r>
              <a:rPr lang="en-US" dirty="0" err="1" smtClean="0"/>
              <a:t>Scroller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65804" y="1295400"/>
            <a:ext cx="5029148" cy="4876770"/>
          </a:xfrm>
        </p:spPr>
        <p:txBody>
          <a:bodyPr/>
          <a:lstStyle/>
          <a:p>
            <a:r>
              <a:rPr lang="en-US" sz="2000" dirty="0" smtClean="0"/>
              <a:t>What</a:t>
            </a:r>
          </a:p>
          <a:p>
            <a:pPr lvl="1"/>
            <a:r>
              <a:rPr lang="en-US" sz="1800" dirty="0" smtClean="0"/>
              <a:t>An alphabetized list</a:t>
            </a:r>
          </a:p>
          <a:p>
            <a:pPr lvl="1"/>
            <a:r>
              <a:rPr lang="en-US" sz="1800" dirty="0" smtClean="0"/>
              <a:t>Display the letters of the alphabet</a:t>
            </a:r>
          </a:p>
          <a:p>
            <a:pPr lvl="1"/>
            <a:r>
              <a:rPr lang="en-US" sz="1800" dirty="0" smtClean="0"/>
              <a:t>Users can select a letter to jump-scroll to the part of the list that begins with the selected letter</a:t>
            </a:r>
          </a:p>
          <a:p>
            <a:pPr lvl="5"/>
            <a:endParaRPr lang="en-US" sz="600" dirty="0" smtClean="0"/>
          </a:p>
          <a:p>
            <a:r>
              <a:rPr lang="en-US" sz="2000" dirty="0" smtClean="0"/>
              <a:t>When</a:t>
            </a:r>
            <a:endParaRPr lang="en-US" sz="1800" dirty="0" smtClean="0"/>
          </a:p>
          <a:p>
            <a:pPr lvl="1"/>
            <a:r>
              <a:rPr lang="en-US" sz="1800" dirty="0" smtClean="0"/>
              <a:t>Users are searching for an item in an alphabetized list</a:t>
            </a:r>
          </a:p>
          <a:p>
            <a:pPr lvl="1"/>
            <a:endParaRPr lang="en-US" sz="600" dirty="0" smtClean="0"/>
          </a:p>
          <a:p>
            <a:r>
              <a:rPr lang="en-US" sz="2000" dirty="0" smtClean="0"/>
              <a:t>Why</a:t>
            </a:r>
          </a:p>
          <a:p>
            <a:pPr lvl="1"/>
            <a:r>
              <a:rPr lang="en-US" sz="1800" dirty="0" smtClean="0"/>
              <a:t>Users don’t have to scroll sequentially through the list from the beginning</a:t>
            </a:r>
          </a:p>
          <a:p>
            <a:pPr lvl="1"/>
            <a:r>
              <a:rPr lang="en-US" sz="1800" dirty="0" smtClean="0"/>
              <a:t>Selecting a letter takes a user close to where the desired item is located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0558" y="1234464"/>
            <a:ext cx="2944776" cy="493770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852146" y="6263609"/>
            <a:ext cx="2103097" cy="5539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000" dirty="0">
                <a:hlinkClick r:id="rId3"/>
              </a:rPr>
              <a:t>http://www.codeproject.com/Tips/548592/Android-Alphabetic-IndexBar-</a:t>
            </a:r>
            <a:r>
              <a:rPr lang="en-US" sz="1000" dirty="0" smtClean="0">
                <a:hlinkClick r:id="rId3"/>
              </a:rPr>
              <a:t>Scroller</a:t>
            </a:r>
            <a:r>
              <a:rPr lang="en-US" sz="1000" dirty="0" smtClean="0"/>
              <a:t> 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41368841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Lists: Cascading Lists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82928" y="1295400"/>
            <a:ext cx="8412391" cy="4876770"/>
          </a:xfrm>
        </p:spPr>
        <p:txBody>
          <a:bodyPr/>
          <a:lstStyle/>
          <a:p>
            <a:r>
              <a:rPr lang="en-US" sz="2000" dirty="0" smtClean="0"/>
              <a:t>What</a:t>
            </a:r>
          </a:p>
          <a:p>
            <a:pPr lvl="1"/>
            <a:r>
              <a:rPr lang="en-US" sz="1800" dirty="0" smtClean="0"/>
              <a:t>Display a hierarchy </a:t>
            </a:r>
            <a:br>
              <a:rPr lang="en-US" sz="1800" dirty="0" smtClean="0"/>
            </a:br>
            <a:r>
              <a:rPr lang="en-US" sz="1800" dirty="0" smtClean="0"/>
              <a:t>of selectable lists</a:t>
            </a:r>
            <a:br>
              <a:rPr lang="en-US" sz="1800" dirty="0" smtClean="0"/>
            </a:br>
            <a:r>
              <a:rPr lang="en-US" sz="1800" dirty="0" smtClean="0"/>
              <a:t>at each level</a:t>
            </a:r>
          </a:p>
          <a:p>
            <a:pPr lvl="1"/>
            <a:r>
              <a:rPr lang="en-US" sz="1800" dirty="0" smtClean="0"/>
              <a:t>Select an item to</a:t>
            </a:r>
            <a:br>
              <a:rPr lang="en-US" sz="1800" dirty="0" smtClean="0"/>
            </a:br>
            <a:r>
              <a:rPr lang="en-US" sz="1800" dirty="0" smtClean="0"/>
              <a:t>display that item’s</a:t>
            </a:r>
            <a:br>
              <a:rPr lang="en-US" sz="1800" dirty="0" smtClean="0"/>
            </a:br>
            <a:r>
              <a:rPr lang="en-US" sz="1800" dirty="0" smtClean="0"/>
              <a:t>children in the </a:t>
            </a:r>
            <a:br>
              <a:rPr lang="en-US" sz="1800" dirty="0" smtClean="0"/>
            </a:br>
            <a:r>
              <a:rPr lang="en-US" sz="1800" dirty="0" smtClean="0"/>
              <a:t>next list</a:t>
            </a:r>
          </a:p>
          <a:p>
            <a:pPr lvl="5"/>
            <a:endParaRPr lang="en-US" sz="600" dirty="0" smtClean="0"/>
          </a:p>
          <a:p>
            <a:r>
              <a:rPr lang="en-US" sz="2000" dirty="0" smtClean="0"/>
              <a:t>When</a:t>
            </a:r>
            <a:endParaRPr lang="en-US" sz="1800" dirty="0" smtClean="0"/>
          </a:p>
          <a:p>
            <a:pPr lvl="1"/>
            <a:r>
              <a:rPr lang="en-US" sz="1800" dirty="0" smtClean="0"/>
              <a:t>A list of items arranged in a possibly deep hierarchy</a:t>
            </a:r>
          </a:p>
          <a:p>
            <a:pPr lvl="1"/>
            <a:endParaRPr lang="en-US" sz="600" dirty="0" smtClean="0"/>
          </a:p>
          <a:p>
            <a:r>
              <a:rPr lang="en-US" sz="2000" dirty="0" smtClean="0"/>
              <a:t>Why</a:t>
            </a:r>
          </a:p>
          <a:p>
            <a:pPr lvl="1"/>
            <a:r>
              <a:rPr lang="en-US" sz="1800" dirty="0" smtClean="0"/>
              <a:t>Display more of the hierarchy be spreading it out over several lists</a:t>
            </a:r>
          </a:p>
          <a:p>
            <a:pPr lvl="1"/>
            <a:r>
              <a:rPr lang="en-US" sz="1800" dirty="0" smtClean="0"/>
              <a:t>The user can more easily keep track of which level she’s on</a:t>
            </a:r>
          </a:p>
        </p:txBody>
      </p:sp>
      <p:pic>
        <p:nvPicPr>
          <p:cNvPr id="3" name="Picture 2" descr="Screen Shot 2014-09-14 at 10.44.5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7537" y="1219565"/>
            <a:ext cx="6093896" cy="2940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8839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Lists: Tree Table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65803" y="1295400"/>
            <a:ext cx="8320952" cy="4876770"/>
          </a:xfrm>
        </p:spPr>
        <p:txBody>
          <a:bodyPr/>
          <a:lstStyle/>
          <a:p>
            <a:r>
              <a:rPr lang="en-US" sz="2000" dirty="0" smtClean="0"/>
              <a:t>What</a:t>
            </a:r>
          </a:p>
          <a:p>
            <a:pPr lvl="1"/>
            <a:r>
              <a:rPr lang="en-US" sz="1800" dirty="0" smtClean="0"/>
              <a:t>Display items in a </a:t>
            </a:r>
            <a:br>
              <a:rPr lang="en-US" sz="1800" dirty="0" smtClean="0"/>
            </a:br>
            <a:r>
              <a:rPr lang="en-US" sz="1800" dirty="0" smtClean="0"/>
              <a:t>single column</a:t>
            </a:r>
          </a:p>
          <a:p>
            <a:pPr lvl="1"/>
            <a:r>
              <a:rPr lang="en-US" sz="1800" dirty="0" smtClean="0"/>
              <a:t>Use an outline structure </a:t>
            </a:r>
            <a:br>
              <a:rPr lang="en-US" sz="1800" dirty="0" smtClean="0"/>
            </a:br>
            <a:r>
              <a:rPr lang="en-US" sz="1800" dirty="0" smtClean="0"/>
              <a:t>to show hierarchy</a:t>
            </a:r>
          </a:p>
          <a:p>
            <a:pPr lvl="1"/>
            <a:r>
              <a:rPr lang="en-US" sz="1800" dirty="0" smtClean="0"/>
              <a:t>Users can expand </a:t>
            </a:r>
            <a:br>
              <a:rPr lang="en-US" sz="1800" dirty="0" smtClean="0"/>
            </a:br>
            <a:r>
              <a:rPr lang="en-US" sz="1800" dirty="0" smtClean="0"/>
              <a:t>or collapse items </a:t>
            </a:r>
            <a:br>
              <a:rPr lang="en-US" sz="1800" dirty="0" smtClean="0"/>
            </a:br>
            <a:r>
              <a:rPr lang="en-US" sz="1800" dirty="0" smtClean="0"/>
              <a:t>independently</a:t>
            </a:r>
          </a:p>
          <a:p>
            <a:pPr lvl="5"/>
            <a:endParaRPr lang="en-US" sz="600" dirty="0" smtClean="0"/>
          </a:p>
          <a:p>
            <a:r>
              <a:rPr lang="en-US" sz="2000" dirty="0" smtClean="0"/>
              <a:t>When</a:t>
            </a:r>
            <a:endParaRPr lang="en-US" sz="1800" dirty="0" smtClean="0"/>
          </a:p>
          <a:p>
            <a:pPr lvl="1"/>
            <a:r>
              <a:rPr lang="en-US" sz="1800" dirty="0"/>
              <a:t>A list of items arranged </a:t>
            </a:r>
            <a:r>
              <a:rPr lang="en-US" sz="1800" dirty="0" smtClean="0"/>
              <a:t>in </a:t>
            </a:r>
            <a:br>
              <a:rPr lang="en-US" sz="1800" dirty="0" smtClean="0"/>
            </a:br>
            <a:r>
              <a:rPr lang="en-US" sz="1800" dirty="0" smtClean="0"/>
              <a:t>a </a:t>
            </a:r>
            <a:r>
              <a:rPr lang="en-US" sz="1800" dirty="0"/>
              <a:t>possibly deep hierarchy</a:t>
            </a:r>
          </a:p>
          <a:p>
            <a:pPr lvl="1"/>
            <a:endParaRPr lang="en-US" sz="600" dirty="0" smtClean="0"/>
          </a:p>
          <a:p>
            <a:r>
              <a:rPr lang="en-US" sz="2000" dirty="0" smtClean="0"/>
              <a:t>Why</a:t>
            </a:r>
          </a:p>
          <a:p>
            <a:pPr lvl="1"/>
            <a:r>
              <a:rPr lang="en-US" sz="1800" dirty="0" smtClean="0"/>
              <a:t>Users can choose whether or not to view an item’s descendants </a:t>
            </a:r>
            <a:br>
              <a:rPr lang="en-US" sz="1800" dirty="0" smtClean="0"/>
            </a:br>
            <a:r>
              <a:rPr lang="en-US" sz="1800" dirty="0" smtClean="0"/>
              <a:t>and to what level</a:t>
            </a:r>
          </a:p>
        </p:txBody>
      </p:sp>
      <p:pic>
        <p:nvPicPr>
          <p:cNvPr id="3" name="Picture 2" descr="Screen Shot 2014-09-14 at 10.52.1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5962" y="1280146"/>
            <a:ext cx="5320557" cy="4069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544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Lists: New-Item Row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65803" y="3886195"/>
            <a:ext cx="8595269" cy="2285976"/>
          </a:xfrm>
        </p:spPr>
        <p:txBody>
          <a:bodyPr/>
          <a:lstStyle/>
          <a:p>
            <a:r>
              <a:rPr lang="en-US" sz="2000" dirty="0" smtClean="0"/>
              <a:t>What</a:t>
            </a:r>
          </a:p>
          <a:p>
            <a:pPr lvl="1"/>
            <a:r>
              <a:rPr lang="en-US" sz="1800" dirty="0" smtClean="0"/>
              <a:t>Use the last item of a list to create a new item in place</a:t>
            </a:r>
          </a:p>
          <a:p>
            <a:pPr lvl="5"/>
            <a:endParaRPr lang="en-US" sz="600" dirty="0" smtClean="0"/>
          </a:p>
          <a:p>
            <a:r>
              <a:rPr lang="en-US" sz="2000" dirty="0" smtClean="0"/>
              <a:t>When</a:t>
            </a:r>
            <a:endParaRPr lang="en-US" sz="1800" dirty="0" smtClean="0"/>
          </a:p>
          <a:p>
            <a:pPr lvl="1"/>
            <a:r>
              <a:rPr lang="en-US" sz="1800" dirty="0" smtClean="0"/>
              <a:t>Users need to create new items at the end of a list</a:t>
            </a:r>
          </a:p>
          <a:p>
            <a:pPr lvl="1"/>
            <a:endParaRPr lang="en-US" sz="600" dirty="0" smtClean="0"/>
          </a:p>
          <a:p>
            <a:r>
              <a:rPr lang="en-US" sz="2000" dirty="0" smtClean="0"/>
              <a:t>Why</a:t>
            </a:r>
          </a:p>
          <a:p>
            <a:pPr lvl="1"/>
            <a:r>
              <a:rPr lang="en-US" sz="1800" dirty="0" smtClean="0"/>
              <a:t>Add the new item at its final position in the list.</a:t>
            </a:r>
          </a:p>
        </p:txBody>
      </p:sp>
      <p:pic>
        <p:nvPicPr>
          <p:cNvPr id="3" name="Picture 2" descr="Screen Shot 2014-09-14 at 11.01.1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62" y="1234464"/>
            <a:ext cx="7315120" cy="2599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3198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Navigational </a:t>
            </a:r>
            <a:r>
              <a:rPr lang="en-US" dirty="0" smtClean="0"/>
              <a:t>Design Patterns</a:t>
            </a:r>
            <a:r>
              <a:rPr lang="en-US" i="1" dirty="0" smtClean="0"/>
              <a:t>, cont’d</a:t>
            </a:r>
            <a:endParaRPr lang="en-US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1894" y="1364634"/>
            <a:ext cx="1613719" cy="16137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1452" y="1408061"/>
            <a:ext cx="2678517" cy="156619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608" y="3882513"/>
            <a:ext cx="2918133" cy="153421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96059" y="3088968"/>
            <a:ext cx="15078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Pan and zoom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907543" y="3088968"/>
            <a:ext cx="13481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Modal dialog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253230" y="5547032"/>
            <a:ext cx="14279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Escape hatch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2694" y="3605154"/>
            <a:ext cx="2557758" cy="181368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891182" y="5547032"/>
            <a:ext cx="11538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Bookmark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035024" y="6177454"/>
            <a:ext cx="2000433" cy="57708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bg1">
                    <a:lumMod val="65000"/>
                  </a:schemeClr>
                </a:solidFill>
              </a:rPr>
              <a:t>Designing Interfaces, 2</a:t>
            </a:r>
            <a:r>
              <a:rPr lang="en-US" sz="1050" b="1" baseline="30000" dirty="0" smtClean="0">
                <a:solidFill>
                  <a:schemeClr val="bg1">
                    <a:lumMod val="65000"/>
                  </a:schemeClr>
                </a:solidFill>
              </a:rPr>
              <a:t>nd</a:t>
            </a:r>
            <a:r>
              <a:rPr lang="en-US" sz="1050" b="1" dirty="0" smtClean="0">
                <a:solidFill>
                  <a:schemeClr val="bg1">
                    <a:lumMod val="65000"/>
                  </a:schemeClr>
                </a:solidFill>
              </a:rPr>
              <a:t> ed.</a:t>
            </a:r>
          </a:p>
          <a:p>
            <a:r>
              <a:rPr lang="en-US" sz="1050" dirty="0" smtClean="0">
                <a:solidFill>
                  <a:schemeClr val="bg1">
                    <a:lumMod val="65000"/>
                  </a:schemeClr>
                </a:solidFill>
              </a:rPr>
              <a:t>by Jenifer Tidwell</a:t>
            </a:r>
          </a:p>
          <a:p>
            <a:r>
              <a:rPr lang="en-US" sz="1050" dirty="0" smtClean="0">
                <a:solidFill>
                  <a:schemeClr val="bg1">
                    <a:lumMod val="65000"/>
                  </a:schemeClr>
                </a:solidFill>
              </a:rPr>
              <a:t>O’Reilly Media, 2011</a:t>
            </a:r>
            <a:endParaRPr lang="en-US" sz="105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25999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Page Layout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Manipulate </a:t>
            </a:r>
            <a:r>
              <a:rPr lang="en-US" dirty="0" smtClean="0">
                <a:solidFill>
                  <a:srgbClr val="B23C00"/>
                </a:solidFill>
              </a:rPr>
              <a:t>page attention </a:t>
            </a:r>
            <a:r>
              <a:rPr lang="en-US" dirty="0" smtClean="0"/>
              <a:t>to convey </a:t>
            </a:r>
          </a:p>
          <a:p>
            <a:pPr lvl="5"/>
            <a:endParaRPr lang="en-US" dirty="0" smtClean="0"/>
          </a:p>
          <a:p>
            <a:pPr lvl="1"/>
            <a:r>
              <a:rPr lang="en-US" dirty="0" smtClean="0"/>
              <a:t>meaning</a:t>
            </a:r>
          </a:p>
          <a:p>
            <a:pPr lvl="1"/>
            <a:r>
              <a:rPr lang="en-US" dirty="0" smtClean="0"/>
              <a:t>sequence</a:t>
            </a:r>
          </a:p>
          <a:p>
            <a:pPr lvl="1"/>
            <a:r>
              <a:rPr lang="en-US" dirty="0" smtClean="0"/>
              <a:t>points of interaction</a:t>
            </a:r>
          </a:p>
          <a:p>
            <a:pPr lvl="5"/>
            <a:endParaRPr lang="en-US" dirty="0" smtClean="0"/>
          </a:p>
          <a:p>
            <a:r>
              <a:rPr lang="en-US" dirty="0" smtClean="0">
                <a:solidFill>
                  <a:srgbClr val="B23C00"/>
                </a:solidFill>
              </a:rPr>
              <a:t>Visual hierarchy:</a:t>
            </a:r>
          </a:p>
          <a:p>
            <a:pPr lvl="4"/>
            <a:endParaRPr lang="en-US" dirty="0" smtClean="0"/>
          </a:p>
          <a:p>
            <a:pPr lvl="1"/>
            <a:r>
              <a:rPr lang="en-US" dirty="0" smtClean="0"/>
              <a:t>What’s important?</a:t>
            </a:r>
          </a:p>
          <a:p>
            <a:pPr lvl="1"/>
            <a:r>
              <a:rPr lang="en-US" dirty="0" smtClean="0"/>
              <a:t>What’s related?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2124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Show Importance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45" y="1627422"/>
            <a:ext cx="2743169" cy="198195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4908" y="1601935"/>
            <a:ext cx="5040408" cy="295153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45" y="1234464"/>
            <a:ext cx="27504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Text sizes to show hierarchy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206244" y="1236179"/>
            <a:ext cx="12680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Text density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539542" y="1236179"/>
            <a:ext cx="17814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Background color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114805" y="4553470"/>
            <a:ext cx="14238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Visual rhythm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583658" y="4553470"/>
            <a:ext cx="17358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Position and size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45" y="3794756"/>
            <a:ext cx="2743170" cy="1851988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731562" y="5623536"/>
            <a:ext cx="22826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Emphasize small items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6035024" y="6177454"/>
            <a:ext cx="2000433" cy="57708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bg1">
                    <a:lumMod val="65000"/>
                  </a:schemeClr>
                </a:solidFill>
              </a:rPr>
              <a:t>Designing Interfaces, 2</a:t>
            </a:r>
            <a:r>
              <a:rPr lang="en-US" sz="1050" b="1" baseline="30000" dirty="0" smtClean="0">
                <a:solidFill>
                  <a:schemeClr val="bg1">
                    <a:lumMod val="65000"/>
                  </a:schemeClr>
                </a:solidFill>
              </a:rPr>
              <a:t>nd</a:t>
            </a:r>
            <a:r>
              <a:rPr lang="en-US" sz="1050" b="1" dirty="0" smtClean="0">
                <a:solidFill>
                  <a:schemeClr val="bg1">
                    <a:lumMod val="65000"/>
                  </a:schemeClr>
                </a:solidFill>
              </a:rPr>
              <a:t> ed.</a:t>
            </a:r>
          </a:p>
          <a:p>
            <a:r>
              <a:rPr lang="en-US" sz="1050" dirty="0" smtClean="0">
                <a:solidFill>
                  <a:schemeClr val="bg1">
                    <a:lumMod val="65000"/>
                  </a:schemeClr>
                </a:solidFill>
              </a:rPr>
              <a:t>by Jenifer Tidwell</a:t>
            </a:r>
          </a:p>
          <a:p>
            <a:r>
              <a:rPr lang="en-US" sz="1050" dirty="0" smtClean="0">
                <a:solidFill>
                  <a:schemeClr val="bg1">
                    <a:lumMod val="65000"/>
                  </a:schemeClr>
                </a:solidFill>
              </a:rPr>
              <a:t>O’Reilly Media, 2011</a:t>
            </a:r>
            <a:endParaRPr lang="en-US" sz="105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66289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Show Relationships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806" y="1417342"/>
            <a:ext cx="2743170" cy="185198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15" y="1417342"/>
            <a:ext cx="2743170" cy="185198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806" y="3886195"/>
            <a:ext cx="2743170" cy="185198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0415" y="3886195"/>
            <a:ext cx="2743170" cy="185198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188757" y="5714975"/>
            <a:ext cx="11653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Peer items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474732" y="5714975"/>
            <a:ext cx="2271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One distinguished item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56679" y="3246122"/>
            <a:ext cx="22147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Grouped related items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023366" y="3246122"/>
            <a:ext cx="12793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List of items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35023" y="3886195"/>
            <a:ext cx="2715601" cy="182878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35024" y="1417342"/>
            <a:ext cx="2743170" cy="184734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309341" y="3246122"/>
            <a:ext cx="24427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Captions and comments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6790076" y="5714975"/>
            <a:ext cx="13480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Containment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6035024" y="6177454"/>
            <a:ext cx="2000433" cy="57708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bg1">
                    <a:lumMod val="65000"/>
                  </a:schemeClr>
                </a:solidFill>
              </a:rPr>
              <a:t>Designing Interfaces, 2</a:t>
            </a:r>
            <a:r>
              <a:rPr lang="en-US" sz="1050" b="1" baseline="30000" dirty="0" smtClean="0">
                <a:solidFill>
                  <a:schemeClr val="bg1">
                    <a:lumMod val="65000"/>
                  </a:schemeClr>
                </a:solidFill>
              </a:rPr>
              <a:t>nd</a:t>
            </a:r>
            <a:r>
              <a:rPr lang="en-US" sz="1050" b="1" dirty="0" smtClean="0">
                <a:solidFill>
                  <a:schemeClr val="bg1">
                    <a:lumMod val="65000"/>
                  </a:schemeClr>
                </a:solidFill>
              </a:rPr>
              <a:t> ed.</a:t>
            </a:r>
          </a:p>
          <a:p>
            <a:r>
              <a:rPr lang="en-US" sz="1050" dirty="0" smtClean="0">
                <a:solidFill>
                  <a:schemeClr val="bg1">
                    <a:lumMod val="65000"/>
                  </a:schemeClr>
                </a:solidFill>
              </a:rPr>
              <a:t>by Jenifer Tidwell</a:t>
            </a:r>
          </a:p>
          <a:p>
            <a:r>
              <a:rPr lang="en-US" sz="1050" dirty="0" smtClean="0">
                <a:solidFill>
                  <a:schemeClr val="bg1">
                    <a:lumMod val="65000"/>
                  </a:schemeClr>
                </a:solidFill>
              </a:rPr>
              <a:t>O’Reilly Media, 2011</a:t>
            </a:r>
            <a:endParaRPr lang="en-US" sz="105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8562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Four Gestalt Principles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331732"/>
            <a:ext cx="8229600" cy="3799193"/>
          </a:xfrm>
        </p:spPr>
        <p:txBody>
          <a:bodyPr/>
          <a:lstStyle/>
          <a:p>
            <a:r>
              <a:rPr lang="en-US" dirty="0" smtClean="0">
                <a:solidFill>
                  <a:srgbClr val="B23C00"/>
                </a:solidFill>
              </a:rPr>
              <a:t>Proximity</a:t>
            </a:r>
          </a:p>
          <a:p>
            <a:pPr lvl="4"/>
            <a:endParaRPr lang="en-US" dirty="0" smtClean="0"/>
          </a:p>
          <a:p>
            <a:pPr lvl="1"/>
            <a:r>
              <a:rPr lang="en-US" dirty="0" smtClean="0"/>
              <a:t>Viewers will associate together items </a:t>
            </a:r>
            <a:br>
              <a:rPr lang="en-US" dirty="0" smtClean="0"/>
            </a:br>
            <a:r>
              <a:rPr lang="en-US" dirty="0" smtClean="0"/>
              <a:t>that are placed close together.</a:t>
            </a:r>
          </a:p>
          <a:p>
            <a:pPr lvl="5"/>
            <a:endParaRPr lang="en-US" dirty="0" smtClean="0"/>
          </a:p>
          <a:p>
            <a:r>
              <a:rPr lang="en-US" dirty="0" smtClean="0">
                <a:solidFill>
                  <a:srgbClr val="B23C00"/>
                </a:solidFill>
              </a:rPr>
              <a:t>Similarity</a:t>
            </a:r>
          </a:p>
          <a:p>
            <a:pPr lvl="4"/>
            <a:endParaRPr lang="en-US" dirty="0" smtClean="0"/>
          </a:p>
          <a:p>
            <a:pPr lvl="1"/>
            <a:r>
              <a:rPr lang="en-US" dirty="0" smtClean="0"/>
              <a:t>Viewers will associate two things that have the </a:t>
            </a:r>
            <a:br>
              <a:rPr lang="en-US" dirty="0" smtClean="0"/>
            </a:br>
            <a:r>
              <a:rPr lang="en-US" dirty="0" smtClean="0"/>
              <a:t>same shape, size, orientation, etc.</a:t>
            </a:r>
            <a:br>
              <a:rPr lang="en-US" dirty="0" smtClean="0"/>
            </a:br>
            <a:r>
              <a:rPr lang="en-US" dirty="0" smtClean="0"/>
              <a:t>_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920269" y="1417342"/>
            <a:ext cx="5331432" cy="70788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B23C00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B23C00"/>
                </a:solidFill>
              </a:rPr>
              <a:t>gestalt</a:t>
            </a:r>
            <a:r>
              <a:rPr lang="en-US" sz="2000" dirty="0" smtClean="0">
                <a:solidFill>
                  <a:srgbClr val="B23C00"/>
                </a:solidFill>
              </a:rPr>
              <a:t>: An </a:t>
            </a:r>
            <a:r>
              <a:rPr lang="en-US" sz="2000" dirty="0">
                <a:solidFill>
                  <a:srgbClr val="B23C00"/>
                </a:solidFill>
              </a:rPr>
              <a:t>organized whole that is perceived </a:t>
            </a:r>
            <a:endParaRPr lang="en-US" sz="2000" dirty="0" smtClean="0">
              <a:solidFill>
                <a:srgbClr val="B23C00"/>
              </a:solidFill>
            </a:endParaRPr>
          </a:p>
          <a:p>
            <a:r>
              <a:rPr lang="en-US" sz="2000" dirty="0" smtClean="0">
                <a:solidFill>
                  <a:srgbClr val="B23C00"/>
                </a:solidFill>
              </a:rPr>
              <a:t>as </a:t>
            </a:r>
            <a:r>
              <a:rPr lang="en-US" sz="2000" dirty="0">
                <a:solidFill>
                  <a:srgbClr val="B23C00"/>
                </a:solidFill>
              </a:rPr>
              <a:t>more than the sum of its parts</a:t>
            </a:r>
            <a:r>
              <a:rPr lang="en-US" sz="2000" dirty="0" smtClean="0">
                <a:solidFill>
                  <a:srgbClr val="B23C00"/>
                </a:solidFill>
              </a:rPr>
              <a:t>.</a:t>
            </a:r>
            <a:endParaRPr lang="en-US" sz="2000" dirty="0">
              <a:solidFill>
                <a:srgbClr val="B23C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5753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Four Gestalt Principles</a:t>
            </a:r>
            <a:r>
              <a:rPr lang="en-US" i="1" dirty="0" smtClean="0"/>
              <a:t>, cont’d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B23C00"/>
                </a:solidFill>
              </a:rPr>
              <a:t>Continuity</a:t>
            </a:r>
          </a:p>
          <a:p>
            <a:pPr lvl="4"/>
            <a:endParaRPr lang="en-US" dirty="0" smtClean="0"/>
          </a:p>
          <a:p>
            <a:pPr lvl="1"/>
            <a:r>
              <a:rPr lang="en-US" dirty="0" smtClean="0"/>
              <a:t>Viewers’ eyes want to see continuous lines </a:t>
            </a:r>
            <a:br>
              <a:rPr lang="en-US" dirty="0" smtClean="0"/>
            </a:br>
            <a:r>
              <a:rPr lang="en-US" dirty="0" smtClean="0"/>
              <a:t>and curves formed by the alignment of items.</a:t>
            </a:r>
          </a:p>
          <a:p>
            <a:pPr lvl="5"/>
            <a:endParaRPr lang="en-US" dirty="0" smtClean="0"/>
          </a:p>
          <a:p>
            <a:r>
              <a:rPr lang="en-US" dirty="0" smtClean="0">
                <a:solidFill>
                  <a:srgbClr val="B23C00"/>
                </a:solidFill>
              </a:rPr>
              <a:t>Closure</a:t>
            </a:r>
          </a:p>
          <a:p>
            <a:pPr lvl="4"/>
            <a:endParaRPr lang="en-US" dirty="0" smtClean="0"/>
          </a:p>
          <a:p>
            <a:pPr lvl="1"/>
            <a:r>
              <a:rPr lang="en-US" dirty="0" smtClean="0"/>
              <a:t>Viewers’ eyes want to see implicit simple </a:t>
            </a:r>
            <a:br>
              <a:rPr lang="en-US" dirty="0" smtClean="0"/>
            </a:br>
            <a:r>
              <a:rPr lang="en-US" dirty="0" smtClean="0"/>
              <a:t>closed forms such as rectangles.</a:t>
            </a:r>
            <a:br>
              <a:rPr lang="en-US" dirty="0" smtClean="0"/>
            </a:br>
            <a:r>
              <a:rPr lang="en-US" dirty="0" smtClean="0"/>
              <a:t>_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28193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Quadrant">
  <a:themeElements>
    <a:clrScheme name="Quadrant 2">
      <a:dk1>
        <a:srgbClr val="000000"/>
      </a:dk1>
      <a:lt1>
        <a:srgbClr val="FFFFFF"/>
      </a:lt1>
      <a:dk2>
        <a:srgbClr val="420000"/>
      </a:dk2>
      <a:lt2>
        <a:srgbClr val="660000"/>
      </a:lt2>
      <a:accent1>
        <a:srgbClr val="CCCC00"/>
      </a:accent1>
      <a:accent2>
        <a:srgbClr val="999966"/>
      </a:accent2>
      <a:accent3>
        <a:srgbClr val="FFFFFF"/>
      </a:accent3>
      <a:accent4>
        <a:srgbClr val="000000"/>
      </a:accent4>
      <a:accent5>
        <a:srgbClr val="E2E2AA"/>
      </a:accent5>
      <a:accent6>
        <a:srgbClr val="8A8A5C"/>
      </a:accent6>
      <a:hlink>
        <a:srgbClr val="996633"/>
      </a:hlink>
      <a:folHlink>
        <a:srgbClr val="993300"/>
      </a:folHlink>
    </a:clrScheme>
    <a:fontScheme name="Quadrant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0"/>
          </a:defRPr>
        </a:defPPr>
      </a:lstStyle>
    </a:lnDef>
  </a:objectDefaults>
  <a:extraClrSchemeLst>
    <a:extraClrScheme>
      <a:clrScheme name="Quadrant 1">
        <a:dk1>
          <a:srgbClr val="5C5674"/>
        </a:dk1>
        <a:lt1>
          <a:srgbClr val="FFFFFF"/>
        </a:lt1>
        <a:dk2>
          <a:srgbClr val="85986A"/>
        </a:dk2>
        <a:lt2>
          <a:srgbClr val="FFFFFF"/>
        </a:lt2>
        <a:accent1>
          <a:srgbClr val="666633"/>
        </a:accent1>
        <a:accent2>
          <a:srgbClr val="ADC5B8"/>
        </a:accent2>
        <a:accent3>
          <a:srgbClr val="C2CAB9"/>
        </a:accent3>
        <a:accent4>
          <a:srgbClr val="DADADA"/>
        </a:accent4>
        <a:accent5>
          <a:srgbClr val="B8B8AD"/>
        </a:accent5>
        <a:accent6>
          <a:srgbClr val="9CB2A6"/>
        </a:accent6>
        <a:hlink>
          <a:srgbClr val="FFCC00"/>
        </a:hlink>
        <a:folHlink>
          <a:srgbClr val="FFFF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Quadrant 2">
        <a:dk1>
          <a:srgbClr val="000000"/>
        </a:dk1>
        <a:lt1>
          <a:srgbClr val="FFFFFF"/>
        </a:lt1>
        <a:dk2>
          <a:srgbClr val="420000"/>
        </a:dk2>
        <a:lt2>
          <a:srgbClr val="660000"/>
        </a:lt2>
        <a:accent1>
          <a:srgbClr val="CCCC00"/>
        </a:accent1>
        <a:accent2>
          <a:srgbClr val="999966"/>
        </a:accent2>
        <a:accent3>
          <a:srgbClr val="FFFFFF"/>
        </a:accent3>
        <a:accent4>
          <a:srgbClr val="000000"/>
        </a:accent4>
        <a:accent5>
          <a:srgbClr val="E2E2AA"/>
        </a:accent5>
        <a:accent6>
          <a:srgbClr val="8A8A5C"/>
        </a:accent6>
        <a:hlink>
          <a:srgbClr val="996633"/>
        </a:hlink>
        <a:folHlink>
          <a:srgbClr val="9933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Quadrant 3">
        <a:dk1>
          <a:srgbClr val="618052"/>
        </a:dk1>
        <a:lt1>
          <a:srgbClr val="FFFFE3"/>
        </a:lt1>
        <a:dk2>
          <a:srgbClr val="162E36"/>
        </a:dk2>
        <a:lt2>
          <a:srgbClr val="FFFFFF"/>
        </a:lt2>
        <a:accent1>
          <a:srgbClr val="336699"/>
        </a:accent1>
        <a:accent2>
          <a:srgbClr val="69888B"/>
        </a:accent2>
        <a:accent3>
          <a:srgbClr val="ABADAE"/>
        </a:accent3>
        <a:accent4>
          <a:srgbClr val="DADAC2"/>
        </a:accent4>
        <a:accent5>
          <a:srgbClr val="ADB8CA"/>
        </a:accent5>
        <a:accent6>
          <a:srgbClr val="5E7B7D"/>
        </a:accent6>
        <a:hlink>
          <a:srgbClr val="FFCC00"/>
        </a:hlink>
        <a:folHlink>
          <a:srgbClr val="FFFF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Quadrant 4">
        <a:dk1>
          <a:srgbClr val="000000"/>
        </a:dk1>
        <a:lt1>
          <a:srgbClr val="FFFFFF"/>
        </a:lt1>
        <a:dk2>
          <a:srgbClr val="000000"/>
        </a:dk2>
        <a:lt2>
          <a:srgbClr val="CC0000"/>
        </a:lt2>
        <a:accent1>
          <a:srgbClr val="FFCC00"/>
        </a:accent1>
        <a:accent2>
          <a:srgbClr val="3366CC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2D5CB9"/>
        </a:accent6>
        <a:hlink>
          <a:srgbClr val="666699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Quadrant 5">
        <a:dk1>
          <a:srgbClr val="666699"/>
        </a:dk1>
        <a:lt1>
          <a:srgbClr val="FFFFFF"/>
        </a:lt1>
        <a:dk2>
          <a:srgbClr val="000033"/>
        </a:dk2>
        <a:lt2>
          <a:srgbClr val="FFFFFF"/>
        </a:lt2>
        <a:accent1>
          <a:srgbClr val="9966FF"/>
        </a:accent1>
        <a:accent2>
          <a:srgbClr val="CCCCFF"/>
        </a:accent2>
        <a:accent3>
          <a:srgbClr val="AAAAAD"/>
        </a:accent3>
        <a:accent4>
          <a:srgbClr val="DADADA"/>
        </a:accent4>
        <a:accent5>
          <a:srgbClr val="CAB8FF"/>
        </a:accent5>
        <a:accent6>
          <a:srgbClr val="B9B9E7"/>
        </a:accent6>
        <a:hlink>
          <a:srgbClr val="CCCC00"/>
        </a:hlink>
        <a:folHlink>
          <a:srgbClr val="CC99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Quadrant 6">
        <a:dk1>
          <a:srgbClr val="000000"/>
        </a:dk1>
        <a:lt1>
          <a:srgbClr val="FFFFFF"/>
        </a:lt1>
        <a:dk2>
          <a:srgbClr val="000000"/>
        </a:dk2>
        <a:lt2>
          <a:srgbClr val="669966"/>
        </a:lt2>
        <a:accent1>
          <a:srgbClr val="CCCCFF"/>
        </a:accent1>
        <a:accent2>
          <a:srgbClr val="9999CC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8A8AB9"/>
        </a:accent6>
        <a:hlink>
          <a:srgbClr val="000066"/>
        </a:hlink>
        <a:folHlink>
          <a:srgbClr val="3333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Quadrant 7">
        <a:dk1>
          <a:srgbClr val="0099CC"/>
        </a:dk1>
        <a:lt1>
          <a:srgbClr val="FFFFFF"/>
        </a:lt1>
        <a:dk2>
          <a:srgbClr val="000099"/>
        </a:dk2>
        <a:lt2>
          <a:srgbClr val="FFFFFF"/>
        </a:lt2>
        <a:accent1>
          <a:srgbClr val="0099CC"/>
        </a:accent1>
        <a:accent2>
          <a:srgbClr val="6600FF"/>
        </a:accent2>
        <a:accent3>
          <a:srgbClr val="AAAACA"/>
        </a:accent3>
        <a:accent4>
          <a:srgbClr val="DADADA"/>
        </a:accent4>
        <a:accent5>
          <a:srgbClr val="AACAE2"/>
        </a:accent5>
        <a:accent6>
          <a:srgbClr val="5C00E7"/>
        </a:accent6>
        <a:hlink>
          <a:srgbClr val="FFCC00"/>
        </a:hlink>
        <a:folHlink>
          <a:srgbClr val="00CC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Quadrant 8">
        <a:dk1>
          <a:srgbClr val="000033"/>
        </a:dk1>
        <a:lt1>
          <a:srgbClr val="FFFFFF"/>
        </a:lt1>
        <a:dk2>
          <a:srgbClr val="003366"/>
        </a:dk2>
        <a:lt2>
          <a:srgbClr val="275C6D"/>
        </a:lt2>
        <a:accent1>
          <a:srgbClr val="A7D2DF"/>
        </a:accent1>
        <a:accent2>
          <a:srgbClr val="108DA6"/>
        </a:accent2>
        <a:accent3>
          <a:srgbClr val="FFFFFF"/>
        </a:accent3>
        <a:accent4>
          <a:srgbClr val="00002A"/>
        </a:accent4>
        <a:accent5>
          <a:srgbClr val="D0E5EC"/>
        </a:accent5>
        <a:accent6>
          <a:srgbClr val="0D7F96"/>
        </a:accent6>
        <a:hlink>
          <a:srgbClr val="666699"/>
        </a:hlink>
        <a:folHlink>
          <a:srgbClr val="9999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Quadrant 9">
        <a:dk1>
          <a:srgbClr val="CC3300"/>
        </a:dk1>
        <a:lt1>
          <a:srgbClr val="FFFFFF"/>
        </a:lt1>
        <a:dk2>
          <a:srgbClr val="000000"/>
        </a:dk2>
        <a:lt2>
          <a:srgbClr val="FFFFCC"/>
        </a:lt2>
        <a:accent1>
          <a:srgbClr val="FF9900"/>
        </a:accent1>
        <a:accent2>
          <a:srgbClr val="993300"/>
        </a:accent2>
        <a:accent3>
          <a:srgbClr val="AAAAAA"/>
        </a:accent3>
        <a:accent4>
          <a:srgbClr val="DADADA"/>
        </a:accent4>
        <a:accent5>
          <a:srgbClr val="FFCAAA"/>
        </a:accent5>
        <a:accent6>
          <a:srgbClr val="8A2D00"/>
        </a:accent6>
        <a:hlink>
          <a:srgbClr val="CEC5A2"/>
        </a:hlink>
        <a:folHlink>
          <a:srgbClr val="DDDDDD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Quadrant</Template>
  <TotalTime>30364</TotalTime>
  <Words>1285</Words>
  <Application>Microsoft Macintosh PowerPoint</Application>
  <PresentationFormat>On-screen Show (4:3)</PresentationFormat>
  <Paragraphs>422</Paragraphs>
  <Slides>39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0" baseType="lpstr">
      <vt:lpstr>Quadrant</vt:lpstr>
      <vt:lpstr>CS 235: User Interface Design February 5 Class Meeting</vt:lpstr>
      <vt:lpstr>Organization Design Patterns</vt:lpstr>
      <vt:lpstr>Navigation Design Patterns</vt:lpstr>
      <vt:lpstr>Navigational Design Patterns, cont’d</vt:lpstr>
      <vt:lpstr>Page Layout</vt:lpstr>
      <vt:lpstr>How to Show Importance</vt:lpstr>
      <vt:lpstr>How to Show Relationships</vt:lpstr>
      <vt:lpstr>Four Gestalt Principles</vt:lpstr>
      <vt:lpstr>Four Gestalt Principles, cont’d</vt:lpstr>
      <vt:lpstr>Four Gestalt Principles, cont’d</vt:lpstr>
      <vt:lpstr>Page Layout Design Patterns</vt:lpstr>
      <vt:lpstr>Layout: Visual Framework</vt:lpstr>
      <vt:lpstr>Layout: Center Stage</vt:lpstr>
      <vt:lpstr>Layout: Grid of Equals</vt:lpstr>
      <vt:lpstr>Layout: Tiled Sections</vt:lpstr>
      <vt:lpstr>Layout: Module Tabs</vt:lpstr>
      <vt:lpstr>Layout: Collapsible Panel</vt:lpstr>
      <vt:lpstr>Layout: Movable Panels</vt:lpstr>
      <vt:lpstr>Layout: Left-Right Alignment</vt:lpstr>
      <vt:lpstr>Layout: Responsive Enabling</vt:lpstr>
      <vt:lpstr>Layout: Self-Adjusting Layout</vt:lpstr>
      <vt:lpstr>Application Prototype</vt:lpstr>
      <vt:lpstr>Application Prototype, cont’d</vt:lpstr>
      <vt:lpstr>Application Prototype, cont’d</vt:lpstr>
      <vt:lpstr>Why Display Lists of Items?</vt:lpstr>
      <vt:lpstr>Information Architecture for Lists</vt:lpstr>
      <vt:lpstr>Questions about Displaying Lists</vt:lpstr>
      <vt:lpstr>Lists: Two-Panel Selector</vt:lpstr>
      <vt:lpstr>Lists: One-Window Drilldown</vt:lpstr>
      <vt:lpstr>Lists: List Inlay</vt:lpstr>
      <vt:lpstr>Lists: Thumbnail Grid</vt:lpstr>
      <vt:lpstr>Lists: Carousel</vt:lpstr>
      <vt:lpstr>Lists: Striped Rows</vt:lpstr>
      <vt:lpstr>Lists: Pagination</vt:lpstr>
      <vt:lpstr>Lists: Jump to Item</vt:lpstr>
      <vt:lpstr>Lists: Alphabet Scroller</vt:lpstr>
      <vt:lpstr>Lists: Cascading Lists</vt:lpstr>
      <vt:lpstr>Lists: Tree Table</vt:lpstr>
      <vt:lpstr>Lists: New-Item Row</vt:lpstr>
    </vt:vector>
  </TitlesOfParts>
  <Manager/>
  <Company>San Jose State University</Company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235: User Interface Design</dc:title>
  <dc:subject/>
  <dc:creator>Ronald Mak</dc:creator>
  <cp:keywords/>
  <dc:description/>
  <cp:lastModifiedBy>Ronald Mak</cp:lastModifiedBy>
  <cp:revision>308</cp:revision>
  <dcterms:created xsi:type="dcterms:W3CDTF">2008-01-12T03:52:55Z</dcterms:created>
  <dcterms:modified xsi:type="dcterms:W3CDTF">2015-02-06T05:15:27Z</dcterms:modified>
  <cp:category/>
</cp:coreProperties>
</file>